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56" r:id="rId5"/>
    <p:sldId id="296" r:id="rId6"/>
    <p:sldId id="266" r:id="rId7"/>
    <p:sldId id="268" r:id="rId8"/>
    <p:sldId id="276" r:id="rId9"/>
    <p:sldId id="279" r:id="rId10"/>
    <p:sldId id="270" r:id="rId11"/>
    <p:sldId id="297" r:id="rId12"/>
    <p:sldId id="298" r:id="rId13"/>
    <p:sldId id="299" r:id="rId14"/>
    <p:sldId id="300" r:id="rId15"/>
    <p:sldId id="280" r:id="rId16"/>
    <p:sldId id="281" r:id="rId17"/>
    <p:sldId id="283" r:id="rId18"/>
    <p:sldId id="318" r:id="rId19"/>
    <p:sldId id="319" r:id="rId20"/>
    <p:sldId id="301" r:id="rId21"/>
    <p:sldId id="292" r:id="rId22"/>
    <p:sldId id="290" r:id="rId23"/>
    <p:sldId id="286" r:id="rId24"/>
    <p:sldId id="287" r:id="rId25"/>
    <p:sldId id="310" r:id="rId26"/>
    <p:sldId id="311" r:id="rId27"/>
    <p:sldId id="312" r:id="rId28"/>
    <p:sldId id="308" r:id="rId29"/>
    <p:sldId id="309" r:id="rId30"/>
    <p:sldId id="317" r:id="rId31"/>
    <p:sldId id="322" r:id="rId32"/>
    <p:sldId id="316" r:id="rId33"/>
    <p:sldId id="304" r:id="rId34"/>
    <p:sldId id="315" r:id="rId35"/>
    <p:sldId id="313" r:id="rId36"/>
    <p:sldId id="288" r:id="rId37"/>
    <p:sldId id="295" r:id="rId38"/>
    <p:sldId id="314" r:id="rId39"/>
    <p:sldId id="323" r:id="rId40"/>
    <p:sldId id="302" r:id="rId41"/>
    <p:sldId id="305" r:id="rId42"/>
    <p:sldId id="306" r:id="rId43"/>
    <p:sldId id="307" r:id="rId44"/>
    <p:sldId id="303" r:id="rId45"/>
    <p:sldId id="291" r:id="rId46"/>
    <p:sldId id="285" r:id="rId4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02238-9B82-BD4C-A598-D4C806688A4E}" v="2" dt="2023-12-19T11:05:00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69" autoAdjust="0"/>
    <p:restoredTop sz="86480" autoAdjust="0"/>
  </p:normalViewPr>
  <p:slideViewPr>
    <p:cSldViewPr>
      <p:cViewPr varScale="1">
        <p:scale>
          <a:sx n="92" d="100"/>
          <a:sy n="92" d="100"/>
        </p:scale>
        <p:origin x="11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Breuer" userId="de04e655-2a6d-4ecd-978a-4c9e490bc3ac" providerId="ADAL" clId="{29D02238-9B82-BD4C-A598-D4C806688A4E}"/>
    <pc:docChg chg="undo custSel addSld delSld modSld sldOrd">
      <pc:chgData name="Emilie Breuer" userId="de04e655-2a6d-4ecd-978a-4c9e490bc3ac" providerId="ADAL" clId="{29D02238-9B82-BD4C-A598-D4C806688A4E}" dt="2023-12-19T11:09:08.230" v="793" actId="20577"/>
      <pc:docMkLst>
        <pc:docMk/>
      </pc:docMkLst>
      <pc:sldChg chg="del">
        <pc:chgData name="Emilie Breuer" userId="de04e655-2a6d-4ecd-978a-4c9e490bc3ac" providerId="ADAL" clId="{29D02238-9B82-BD4C-A598-D4C806688A4E}" dt="2023-12-19T10:58:14.875" v="0" actId="2696"/>
        <pc:sldMkLst>
          <pc:docMk/>
          <pc:sldMk cId="0" sldId="257"/>
        </pc:sldMkLst>
      </pc:sldChg>
      <pc:sldChg chg="modSp mod">
        <pc:chgData name="Emilie Breuer" userId="de04e655-2a6d-4ecd-978a-4c9e490bc3ac" providerId="ADAL" clId="{29D02238-9B82-BD4C-A598-D4C806688A4E}" dt="2023-12-19T11:05:32.137" v="365" actId="20577"/>
        <pc:sldMkLst>
          <pc:docMk/>
          <pc:sldMk cId="4193972768" sldId="303"/>
        </pc:sldMkLst>
        <pc:spChg chg="mod">
          <ac:chgData name="Emilie Breuer" userId="de04e655-2a6d-4ecd-978a-4c9e490bc3ac" providerId="ADAL" clId="{29D02238-9B82-BD4C-A598-D4C806688A4E}" dt="2023-12-19T11:05:32.137" v="365" actId="20577"/>
          <ac:spMkLst>
            <pc:docMk/>
            <pc:sldMk cId="4193972768" sldId="303"/>
            <ac:spMk id="2" creationId="{00000000-0000-0000-0000-000000000000}"/>
          </ac:spMkLst>
        </pc:spChg>
      </pc:sldChg>
      <pc:sldChg chg="delSp modSp mod">
        <pc:chgData name="Emilie Breuer" userId="de04e655-2a6d-4ecd-978a-4c9e490bc3ac" providerId="ADAL" clId="{29D02238-9B82-BD4C-A598-D4C806688A4E}" dt="2023-12-19T10:59:37.900" v="99" actId="20577"/>
        <pc:sldMkLst>
          <pc:docMk/>
          <pc:sldMk cId="0" sldId="310"/>
        </pc:sldMkLst>
        <pc:spChg chg="mod">
          <ac:chgData name="Emilie Breuer" userId="de04e655-2a6d-4ecd-978a-4c9e490bc3ac" providerId="ADAL" clId="{29D02238-9B82-BD4C-A598-D4C806688A4E}" dt="2023-12-19T10:59:37.900" v="99" actId="20577"/>
          <ac:spMkLst>
            <pc:docMk/>
            <pc:sldMk cId="0" sldId="310"/>
            <ac:spMk id="4" creationId="{00000000-0000-0000-0000-000000000000}"/>
          </ac:spMkLst>
        </pc:spChg>
        <pc:picChg chg="del">
          <ac:chgData name="Emilie Breuer" userId="de04e655-2a6d-4ecd-978a-4c9e490bc3ac" providerId="ADAL" clId="{29D02238-9B82-BD4C-A598-D4C806688A4E}" dt="2023-12-19T10:58:53.523" v="2" actId="478"/>
          <ac:picMkLst>
            <pc:docMk/>
            <pc:sldMk cId="0" sldId="310"/>
            <ac:picMk id="16388" creationId="{00000000-0000-0000-0000-000000000000}"/>
          </ac:picMkLst>
        </pc:picChg>
        <pc:picChg chg="mod">
          <ac:chgData name="Emilie Breuer" userId="de04e655-2a6d-4ecd-978a-4c9e490bc3ac" providerId="ADAL" clId="{29D02238-9B82-BD4C-A598-D4C806688A4E}" dt="2023-12-19T10:59:24.500" v="75" actId="1076"/>
          <ac:picMkLst>
            <pc:docMk/>
            <pc:sldMk cId="0" sldId="310"/>
            <ac:picMk id="51208" creationId="{00000000-0000-0000-0000-000000000000}"/>
          </ac:picMkLst>
        </pc:picChg>
        <pc:picChg chg="mod">
          <ac:chgData name="Emilie Breuer" userId="de04e655-2a6d-4ecd-978a-4c9e490bc3ac" providerId="ADAL" clId="{29D02238-9B82-BD4C-A598-D4C806688A4E}" dt="2023-12-19T10:59:26.481" v="76" actId="1076"/>
          <ac:picMkLst>
            <pc:docMk/>
            <pc:sldMk cId="0" sldId="310"/>
            <ac:picMk id="51210" creationId="{00000000-0000-0000-0000-000000000000}"/>
          </ac:picMkLst>
        </pc:picChg>
      </pc:sldChg>
      <pc:sldChg chg="ord">
        <pc:chgData name="Emilie Breuer" userId="de04e655-2a6d-4ecd-978a-4c9e490bc3ac" providerId="ADAL" clId="{29D02238-9B82-BD4C-A598-D4C806688A4E}" dt="2023-12-19T10:59:54.136" v="100" actId="20578"/>
        <pc:sldMkLst>
          <pc:docMk/>
          <pc:sldMk cId="0" sldId="311"/>
        </pc:sldMkLst>
      </pc:sldChg>
      <pc:sldChg chg="modSp mod">
        <pc:chgData name="Emilie Breuer" userId="de04e655-2a6d-4ecd-978a-4c9e490bc3ac" providerId="ADAL" clId="{29D02238-9B82-BD4C-A598-D4C806688A4E}" dt="2023-12-19T11:02:17.305" v="166" actId="20577"/>
        <pc:sldMkLst>
          <pc:docMk/>
          <pc:sldMk cId="0" sldId="313"/>
        </pc:sldMkLst>
        <pc:spChg chg="mod">
          <ac:chgData name="Emilie Breuer" userId="de04e655-2a6d-4ecd-978a-4c9e490bc3ac" providerId="ADAL" clId="{29D02238-9B82-BD4C-A598-D4C806688A4E}" dt="2023-12-19T11:02:17.305" v="166" actId="20577"/>
          <ac:spMkLst>
            <pc:docMk/>
            <pc:sldMk cId="0" sldId="313"/>
            <ac:spMk id="5" creationId="{978BB7A8-08EA-774D-A738-A0691282F063}"/>
          </ac:spMkLst>
        </pc:spChg>
      </pc:sldChg>
      <pc:sldChg chg="modSp mod">
        <pc:chgData name="Emilie Breuer" userId="de04e655-2a6d-4ecd-978a-4c9e490bc3ac" providerId="ADAL" clId="{29D02238-9B82-BD4C-A598-D4C806688A4E}" dt="2023-12-19T11:09:08.230" v="793" actId="20577"/>
        <pc:sldMkLst>
          <pc:docMk/>
          <pc:sldMk cId="740131320" sldId="315"/>
        </pc:sldMkLst>
        <pc:spChg chg="mod">
          <ac:chgData name="Emilie Breuer" userId="de04e655-2a6d-4ecd-978a-4c9e490bc3ac" providerId="ADAL" clId="{29D02238-9B82-BD4C-A598-D4C806688A4E}" dt="2023-12-19T11:09:08.230" v="793" actId="20577"/>
          <ac:spMkLst>
            <pc:docMk/>
            <pc:sldMk cId="740131320" sldId="315"/>
            <ac:spMk id="3" creationId="{00000000-0000-0000-0000-000000000000}"/>
          </ac:spMkLst>
        </pc:spChg>
      </pc:sldChg>
      <pc:sldChg chg="modSp mod">
        <pc:chgData name="Emilie Breuer" userId="de04e655-2a6d-4ecd-978a-4c9e490bc3ac" providerId="ADAL" clId="{29D02238-9B82-BD4C-A598-D4C806688A4E}" dt="2023-12-19T11:07:27.768" v="550" actId="20577"/>
        <pc:sldMkLst>
          <pc:docMk/>
          <pc:sldMk cId="2463201510" sldId="316"/>
        </pc:sldMkLst>
        <pc:spChg chg="mod">
          <ac:chgData name="Emilie Breuer" userId="de04e655-2a6d-4ecd-978a-4c9e490bc3ac" providerId="ADAL" clId="{29D02238-9B82-BD4C-A598-D4C806688A4E}" dt="2023-12-19T11:07:14.198" v="538" actId="20577"/>
          <ac:spMkLst>
            <pc:docMk/>
            <pc:sldMk cId="2463201510" sldId="316"/>
            <ac:spMk id="6" creationId="{00000000-0000-0000-0000-000000000000}"/>
          </ac:spMkLst>
        </pc:spChg>
        <pc:spChg chg="mod">
          <ac:chgData name="Emilie Breuer" userId="de04e655-2a6d-4ecd-978a-4c9e490bc3ac" providerId="ADAL" clId="{29D02238-9B82-BD4C-A598-D4C806688A4E}" dt="2023-12-19T11:07:27.768" v="550" actId="20577"/>
          <ac:spMkLst>
            <pc:docMk/>
            <pc:sldMk cId="2463201510" sldId="316"/>
            <ac:spMk id="7" creationId="{00000000-0000-0000-0000-000000000000}"/>
          </ac:spMkLst>
        </pc:spChg>
      </pc:sldChg>
      <pc:sldChg chg="del ord">
        <pc:chgData name="Emilie Breuer" userId="de04e655-2a6d-4ecd-978a-4c9e490bc3ac" providerId="ADAL" clId="{29D02238-9B82-BD4C-A598-D4C806688A4E}" dt="2023-12-19T11:00:17.670" v="102" actId="2696"/>
        <pc:sldMkLst>
          <pc:docMk/>
          <pc:sldMk cId="370719452" sldId="322"/>
        </pc:sldMkLst>
      </pc:sldChg>
      <pc:sldChg chg="modSp add mod">
        <pc:chgData name="Emilie Breuer" userId="de04e655-2a6d-4ecd-978a-4c9e490bc3ac" providerId="ADAL" clId="{29D02238-9B82-BD4C-A598-D4C806688A4E}" dt="2023-12-19T11:00:59.202" v="136" actId="20577"/>
        <pc:sldMkLst>
          <pc:docMk/>
          <pc:sldMk cId="3847403363" sldId="322"/>
        </pc:sldMkLst>
        <pc:spChg chg="mod">
          <ac:chgData name="Emilie Breuer" userId="de04e655-2a6d-4ecd-978a-4c9e490bc3ac" providerId="ADAL" clId="{29D02238-9B82-BD4C-A598-D4C806688A4E}" dt="2023-12-19T11:00:59.202" v="136" actId="20577"/>
          <ac:spMkLst>
            <pc:docMk/>
            <pc:sldMk cId="3847403363" sldId="322"/>
            <ac:spMk id="3" creationId="{3961565A-652A-400E-B42A-D5AD4FC5850B}"/>
          </ac:spMkLst>
        </pc:spChg>
      </pc:sldChg>
      <pc:sldChg chg="modSp add mod">
        <pc:chgData name="Emilie Breuer" userId="de04e655-2a6d-4ecd-978a-4c9e490bc3ac" providerId="ADAL" clId="{29D02238-9B82-BD4C-A598-D4C806688A4E}" dt="2023-12-19T11:06:42.593" v="534" actId="20577"/>
        <pc:sldMkLst>
          <pc:docMk/>
          <pc:sldMk cId="1167375346" sldId="323"/>
        </pc:sldMkLst>
        <pc:spChg chg="mod">
          <ac:chgData name="Emilie Breuer" userId="de04e655-2a6d-4ecd-978a-4c9e490bc3ac" providerId="ADAL" clId="{29D02238-9B82-BD4C-A598-D4C806688A4E}" dt="2023-12-19T11:06:42.593" v="534" actId="20577"/>
          <ac:spMkLst>
            <pc:docMk/>
            <pc:sldMk cId="1167375346" sldId="323"/>
            <ac:spMk id="3" creationId="{8ADAC113-1EB7-4168-AE5D-F7C43BAEEBD4}"/>
          </ac:spMkLst>
        </pc:spChg>
      </pc:sldChg>
      <pc:sldChg chg="modSp del mod">
        <pc:chgData name="Emilie Breuer" userId="de04e655-2a6d-4ecd-978a-4c9e490bc3ac" providerId="ADAL" clId="{29D02238-9B82-BD4C-A598-D4C806688A4E}" dt="2023-12-19T11:04:57.081" v="316" actId="2696"/>
        <pc:sldMkLst>
          <pc:docMk/>
          <pc:sldMk cId="2616726031" sldId="323"/>
        </pc:sldMkLst>
        <pc:spChg chg="mod">
          <ac:chgData name="Emilie Breuer" userId="de04e655-2a6d-4ecd-978a-4c9e490bc3ac" providerId="ADAL" clId="{29D02238-9B82-BD4C-A598-D4C806688A4E}" dt="2023-12-19T11:03:00.899" v="205" actId="20577"/>
          <ac:spMkLst>
            <pc:docMk/>
            <pc:sldMk cId="2616726031" sldId="323"/>
            <ac:spMk id="2" creationId="{33EE03AF-3739-4A70-A006-98E78FDB78E9}"/>
          </ac:spMkLst>
        </pc:spChg>
        <pc:spChg chg="mod">
          <ac:chgData name="Emilie Breuer" userId="de04e655-2a6d-4ecd-978a-4c9e490bc3ac" providerId="ADAL" clId="{29D02238-9B82-BD4C-A598-D4C806688A4E}" dt="2023-12-19T11:04:43.933" v="315" actId="5793"/>
          <ac:spMkLst>
            <pc:docMk/>
            <pc:sldMk cId="2616726031" sldId="323"/>
            <ac:spMk id="3" creationId="{8ADAC113-1EB7-4168-AE5D-F7C43BAEEBD4}"/>
          </ac:spMkLst>
        </pc:spChg>
      </pc:sldChg>
    </pc:docChg>
  </pc:docChgLst>
  <pc:docChgLst>
    <pc:chgData name="Emilie Breuer" userId="de04e655-2a6d-4ecd-978a-4c9e490bc3ac" providerId="ADAL" clId="{39216619-8D4E-47EB-ADCC-E9823AEC5BCD}"/>
    <pc:docChg chg="custSel addSld modSld">
      <pc:chgData name="Emilie Breuer" userId="de04e655-2a6d-4ecd-978a-4c9e490bc3ac" providerId="ADAL" clId="{39216619-8D4E-47EB-ADCC-E9823AEC5BCD}" dt="2023-04-06T11:31:49.611" v="58" actId="20577"/>
      <pc:docMkLst>
        <pc:docMk/>
      </pc:docMkLst>
      <pc:sldChg chg="modSp add">
        <pc:chgData name="Emilie Breuer" userId="de04e655-2a6d-4ecd-978a-4c9e490bc3ac" providerId="ADAL" clId="{39216619-8D4E-47EB-ADCC-E9823AEC5BCD}" dt="2023-04-06T11:31:25.268" v="17" actId="20577"/>
        <pc:sldMkLst>
          <pc:docMk/>
          <pc:sldMk cId="370719452" sldId="322"/>
        </pc:sldMkLst>
        <pc:spChg chg="mod">
          <ac:chgData name="Emilie Breuer" userId="de04e655-2a6d-4ecd-978a-4c9e490bc3ac" providerId="ADAL" clId="{39216619-8D4E-47EB-ADCC-E9823AEC5BCD}" dt="2023-04-06T11:31:25.268" v="17" actId="20577"/>
          <ac:spMkLst>
            <pc:docMk/>
            <pc:sldMk cId="370719452" sldId="322"/>
            <ac:spMk id="2" creationId="{B69BD730-81ED-4BF6-BF2B-F0E0B662F105}"/>
          </ac:spMkLst>
        </pc:spChg>
      </pc:sldChg>
      <pc:sldChg chg="modSp add">
        <pc:chgData name="Emilie Breuer" userId="de04e655-2a6d-4ecd-978a-4c9e490bc3ac" providerId="ADAL" clId="{39216619-8D4E-47EB-ADCC-E9823AEC5BCD}" dt="2023-04-06T11:31:49.611" v="58" actId="20577"/>
        <pc:sldMkLst>
          <pc:docMk/>
          <pc:sldMk cId="2616726031" sldId="323"/>
        </pc:sldMkLst>
        <pc:spChg chg="mod">
          <ac:chgData name="Emilie Breuer" userId="de04e655-2a6d-4ecd-978a-4c9e490bc3ac" providerId="ADAL" clId="{39216619-8D4E-47EB-ADCC-E9823AEC5BCD}" dt="2023-04-06T11:31:49.611" v="58" actId="20577"/>
          <ac:spMkLst>
            <pc:docMk/>
            <pc:sldMk cId="2616726031" sldId="323"/>
            <ac:spMk id="2" creationId="{33EE03AF-3739-4A70-A006-98E78FDB78E9}"/>
          </ac:spMkLst>
        </pc:spChg>
      </pc:sldChg>
    </pc:docChg>
  </pc:docChgLst>
  <pc:docChgLst>
    <pc:chgData name="Emilie Breuer" userId="S::emilie.breuer@destadsmus.be::de04e655-2a6d-4ecd-978a-4c9e490bc3ac" providerId="AD" clId="Web-{3425AFC0-086E-64FC-62F8-FA05B99B002F}"/>
    <pc:docChg chg="delSld modSld sldOrd">
      <pc:chgData name="Emilie Breuer" userId="S::emilie.breuer@destadsmus.be::de04e655-2a6d-4ecd-978a-4c9e490bc3ac" providerId="AD" clId="Web-{3425AFC0-086E-64FC-62F8-FA05B99B002F}" dt="2023-11-16T21:56:23.630" v="403" actId="20577"/>
      <pc:docMkLst>
        <pc:docMk/>
      </pc:docMkLst>
      <pc:sldChg chg="modSp">
        <pc:chgData name="Emilie Breuer" userId="S::emilie.breuer@destadsmus.be::de04e655-2a6d-4ecd-978a-4c9e490bc3ac" providerId="AD" clId="Web-{3425AFC0-086E-64FC-62F8-FA05B99B002F}" dt="2023-11-16T21:40:57.993" v="3" actId="20577"/>
        <pc:sldMkLst>
          <pc:docMk/>
          <pc:sldMk cId="0" sldId="256"/>
        </pc:sldMkLst>
        <pc:spChg chg="mod">
          <ac:chgData name="Emilie Breuer" userId="S::emilie.breuer@destadsmus.be::de04e655-2a6d-4ecd-978a-4c9e490bc3ac" providerId="AD" clId="Web-{3425AFC0-086E-64FC-62F8-FA05B99B002F}" dt="2023-11-16T21:40:57.993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Emilie Breuer" userId="S::emilie.breuer@destadsmus.be::de04e655-2a6d-4ecd-978a-4c9e490bc3ac" providerId="AD" clId="Web-{3425AFC0-086E-64FC-62F8-FA05B99B002F}" dt="2023-11-16T21:43:17.232" v="72" actId="20577"/>
        <pc:sldMkLst>
          <pc:docMk/>
          <pc:sldMk cId="0" sldId="268"/>
        </pc:sldMkLst>
        <pc:spChg chg="mod">
          <ac:chgData name="Emilie Breuer" userId="S::emilie.breuer@destadsmus.be::de04e655-2a6d-4ecd-978a-4c9e490bc3ac" providerId="AD" clId="Web-{3425AFC0-086E-64FC-62F8-FA05B99B002F}" dt="2023-11-16T21:43:17.232" v="72" actId="20577"/>
          <ac:spMkLst>
            <pc:docMk/>
            <pc:sldMk cId="0" sldId="268"/>
            <ac:spMk id="14339" creationId="{00000000-0000-0000-0000-000000000000}"/>
          </ac:spMkLst>
        </pc:spChg>
      </pc:sldChg>
      <pc:sldChg chg="modSp">
        <pc:chgData name="Emilie Breuer" userId="S::emilie.breuer@destadsmus.be::de04e655-2a6d-4ecd-978a-4c9e490bc3ac" providerId="AD" clId="Web-{3425AFC0-086E-64FC-62F8-FA05B99B002F}" dt="2023-11-16T21:43:31.654" v="79" actId="20577"/>
        <pc:sldMkLst>
          <pc:docMk/>
          <pc:sldMk cId="0" sldId="279"/>
        </pc:sldMkLst>
        <pc:spChg chg="mod">
          <ac:chgData name="Emilie Breuer" userId="S::emilie.breuer@destadsmus.be::de04e655-2a6d-4ecd-978a-4c9e490bc3ac" providerId="AD" clId="Web-{3425AFC0-086E-64FC-62F8-FA05B99B002F}" dt="2023-11-16T21:43:31.654" v="79" actId="20577"/>
          <ac:spMkLst>
            <pc:docMk/>
            <pc:sldMk cId="0" sldId="279"/>
            <ac:spMk id="25603" creationId="{00000000-0000-0000-0000-000000000000}"/>
          </ac:spMkLst>
        </pc:spChg>
      </pc:sldChg>
      <pc:sldChg chg="modSp">
        <pc:chgData name="Emilie Breuer" userId="S::emilie.breuer@destadsmus.be::de04e655-2a6d-4ecd-978a-4c9e490bc3ac" providerId="AD" clId="Web-{3425AFC0-086E-64FC-62F8-FA05B99B002F}" dt="2023-11-16T21:44:04.468" v="93" actId="20577"/>
        <pc:sldMkLst>
          <pc:docMk/>
          <pc:sldMk cId="0" sldId="281"/>
        </pc:sldMkLst>
        <pc:spChg chg="mod">
          <ac:chgData name="Emilie Breuer" userId="S::emilie.breuer@destadsmus.be::de04e655-2a6d-4ecd-978a-4c9e490bc3ac" providerId="AD" clId="Web-{3425AFC0-086E-64FC-62F8-FA05B99B002F}" dt="2023-11-16T21:44:04.468" v="93" actId="20577"/>
          <ac:spMkLst>
            <pc:docMk/>
            <pc:sldMk cId="0" sldId="281"/>
            <ac:spMk id="3" creationId="{00000000-0000-0000-0000-000000000000}"/>
          </ac:spMkLst>
        </pc:spChg>
      </pc:sldChg>
      <pc:sldChg chg="modSp">
        <pc:chgData name="Emilie Breuer" userId="S::emilie.breuer@destadsmus.be::de04e655-2a6d-4ecd-978a-4c9e490bc3ac" providerId="AD" clId="Web-{3425AFC0-086E-64FC-62F8-FA05B99B002F}" dt="2023-11-16T21:44:08.718" v="96" actId="20577"/>
        <pc:sldMkLst>
          <pc:docMk/>
          <pc:sldMk cId="0" sldId="283"/>
        </pc:sldMkLst>
        <pc:spChg chg="mod">
          <ac:chgData name="Emilie Breuer" userId="S::emilie.breuer@destadsmus.be::de04e655-2a6d-4ecd-978a-4c9e490bc3ac" providerId="AD" clId="Web-{3425AFC0-086E-64FC-62F8-FA05B99B002F}" dt="2023-11-16T21:44:08.718" v="96" actId="20577"/>
          <ac:spMkLst>
            <pc:docMk/>
            <pc:sldMk cId="0" sldId="283"/>
            <ac:spMk id="30723" creationId="{00000000-0000-0000-0000-000000000000}"/>
          </ac:spMkLst>
        </pc:spChg>
      </pc:sldChg>
      <pc:sldChg chg="modSp">
        <pc:chgData name="Emilie Breuer" userId="S::emilie.breuer@destadsmus.be::de04e655-2a6d-4ecd-978a-4c9e490bc3ac" providerId="AD" clId="Web-{3425AFC0-086E-64FC-62F8-FA05B99B002F}" dt="2023-11-16T21:42:49.544" v="60"/>
        <pc:sldMkLst>
          <pc:docMk/>
          <pc:sldMk cId="693238786" sldId="296"/>
        </pc:sldMkLst>
        <pc:graphicFrameChg chg="mod modGraphic">
          <ac:chgData name="Emilie Breuer" userId="S::emilie.breuer@destadsmus.be::de04e655-2a6d-4ecd-978a-4c9e490bc3ac" providerId="AD" clId="Web-{3425AFC0-086E-64FC-62F8-FA05B99B002F}" dt="2023-11-16T21:42:49.544" v="60"/>
          <ac:graphicFrameMkLst>
            <pc:docMk/>
            <pc:sldMk cId="693238786" sldId="296"/>
            <ac:graphicFrameMk id="4" creationId="{00000000-0000-0000-0000-000000000000}"/>
          </ac:graphicFrameMkLst>
        </pc:graphicFrameChg>
      </pc:sldChg>
      <pc:sldChg chg="modSp">
        <pc:chgData name="Emilie Breuer" userId="S::emilie.breuer@destadsmus.be::de04e655-2a6d-4ecd-978a-4c9e490bc3ac" providerId="AD" clId="Web-{3425AFC0-086E-64FC-62F8-FA05B99B002F}" dt="2023-11-16T21:54:27.393" v="346" actId="20577"/>
        <pc:sldMkLst>
          <pc:docMk/>
          <pc:sldMk cId="4193972768" sldId="303"/>
        </pc:sldMkLst>
        <pc:spChg chg="mod">
          <ac:chgData name="Emilie Breuer" userId="S::emilie.breuer@destadsmus.be::de04e655-2a6d-4ecd-978a-4c9e490bc3ac" providerId="AD" clId="Web-{3425AFC0-086E-64FC-62F8-FA05B99B002F}" dt="2023-11-16T21:54:21.908" v="345" actId="20577"/>
          <ac:spMkLst>
            <pc:docMk/>
            <pc:sldMk cId="4193972768" sldId="303"/>
            <ac:spMk id="2" creationId="{00000000-0000-0000-0000-000000000000}"/>
          </ac:spMkLst>
        </pc:spChg>
        <pc:spChg chg="mod">
          <ac:chgData name="Emilie Breuer" userId="S::emilie.breuer@destadsmus.be::de04e655-2a6d-4ecd-978a-4c9e490bc3ac" providerId="AD" clId="Web-{3425AFC0-086E-64FC-62F8-FA05B99B002F}" dt="2023-11-16T21:54:27.393" v="346" actId="20577"/>
          <ac:spMkLst>
            <pc:docMk/>
            <pc:sldMk cId="4193972768" sldId="303"/>
            <ac:spMk id="3" creationId="{00000000-0000-0000-0000-000000000000}"/>
          </ac:spMkLst>
        </pc:spChg>
      </pc:sldChg>
      <pc:sldChg chg="modSp">
        <pc:chgData name="Emilie Breuer" userId="S::emilie.breuer@destadsmus.be::de04e655-2a6d-4ecd-978a-4c9e490bc3ac" providerId="AD" clId="Web-{3425AFC0-086E-64FC-62F8-FA05B99B002F}" dt="2023-11-16T21:53:23.047" v="334" actId="20577"/>
        <pc:sldMkLst>
          <pc:docMk/>
          <pc:sldMk cId="505004380" sldId="318"/>
        </pc:sldMkLst>
        <pc:spChg chg="mod">
          <ac:chgData name="Emilie Breuer" userId="S::emilie.breuer@destadsmus.be::de04e655-2a6d-4ecd-978a-4c9e490bc3ac" providerId="AD" clId="Web-{3425AFC0-086E-64FC-62F8-FA05B99B002F}" dt="2023-11-16T21:53:23.047" v="334" actId="20577"/>
          <ac:spMkLst>
            <pc:docMk/>
            <pc:sldMk cId="505004380" sldId="318"/>
            <ac:spMk id="3" creationId="{D069BDC1-2966-1E4B-8BD7-5DFD10ED94B1}"/>
          </ac:spMkLst>
        </pc:spChg>
      </pc:sldChg>
      <pc:sldChg chg="modSp">
        <pc:chgData name="Emilie Breuer" userId="S::emilie.breuer@destadsmus.be::de04e655-2a6d-4ecd-978a-4c9e490bc3ac" providerId="AD" clId="Web-{3425AFC0-086E-64FC-62F8-FA05B99B002F}" dt="2023-11-16T21:52:25.717" v="316"/>
        <pc:sldMkLst>
          <pc:docMk/>
          <pc:sldMk cId="2354591664" sldId="319"/>
        </pc:sldMkLst>
        <pc:graphicFrameChg chg="mod modGraphic">
          <ac:chgData name="Emilie Breuer" userId="S::emilie.breuer@destadsmus.be::de04e655-2a6d-4ecd-978a-4c9e490bc3ac" providerId="AD" clId="Web-{3425AFC0-086E-64FC-62F8-FA05B99B002F}" dt="2023-11-16T21:52:25.717" v="316"/>
          <ac:graphicFrameMkLst>
            <pc:docMk/>
            <pc:sldMk cId="2354591664" sldId="319"/>
            <ac:graphicFrameMk id="8" creationId="{B55FD7AD-E352-1A4B-8A34-F384D9825C13}"/>
          </ac:graphicFrameMkLst>
        </pc:graphicFrameChg>
      </pc:sldChg>
      <pc:sldChg chg="del">
        <pc:chgData name="Emilie Breuer" userId="S::emilie.breuer@destadsmus.be::de04e655-2a6d-4ecd-978a-4c9e490bc3ac" providerId="AD" clId="Web-{3425AFC0-086E-64FC-62F8-FA05B99B002F}" dt="2023-11-16T21:53:50.532" v="335"/>
        <pc:sldMkLst>
          <pc:docMk/>
          <pc:sldMk cId="1352667103" sldId="320"/>
        </pc:sldMkLst>
      </pc:sldChg>
      <pc:sldChg chg="del">
        <pc:chgData name="Emilie Breuer" userId="S::emilie.breuer@destadsmus.be::de04e655-2a6d-4ecd-978a-4c9e490bc3ac" providerId="AD" clId="Web-{3425AFC0-086E-64FC-62F8-FA05B99B002F}" dt="2023-11-16T21:53:57.142" v="336"/>
        <pc:sldMkLst>
          <pc:docMk/>
          <pc:sldMk cId="3316951130" sldId="321"/>
        </pc:sldMkLst>
      </pc:sldChg>
      <pc:sldChg chg="modSp ord">
        <pc:chgData name="Emilie Breuer" userId="S::emilie.breuer@destadsmus.be::de04e655-2a6d-4ecd-978a-4c9e490bc3ac" providerId="AD" clId="Web-{3425AFC0-086E-64FC-62F8-FA05B99B002F}" dt="2023-11-16T21:56:23.630" v="403" actId="20577"/>
        <pc:sldMkLst>
          <pc:docMk/>
          <pc:sldMk cId="370719452" sldId="322"/>
        </pc:sldMkLst>
        <pc:spChg chg="mod">
          <ac:chgData name="Emilie Breuer" userId="S::emilie.breuer@destadsmus.be::de04e655-2a6d-4ecd-978a-4c9e490bc3ac" providerId="AD" clId="Web-{3425AFC0-086E-64FC-62F8-FA05B99B002F}" dt="2023-11-16T21:56:23.630" v="403" actId="20577"/>
          <ac:spMkLst>
            <pc:docMk/>
            <pc:sldMk cId="370719452" sldId="322"/>
            <ac:spMk id="2" creationId="{B69BD730-81ED-4BF6-BF2B-F0E0B662F105}"/>
          </ac:spMkLst>
        </pc:spChg>
        <pc:spChg chg="mod">
          <ac:chgData name="Emilie Breuer" userId="S::emilie.breuer@destadsmus.be::de04e655-2a6d-4ecd-978a-4c9e490bc3ac" providerId="AD" clId="Web-{3425AFC0-086E-64FC-62F8-FA05B99B002F}" dt="2023-11-16T21:56:21.255" v="402" actId="20577"/>
          <ac:spMkLst>
            <pc:docMk/>
            <pc:sldMk cId="370719452" sldId="322"/>
            <ac:spMk id="3" creationId="{3961565A-652A-400E-B42A-D5AD4FC5850B}"/>
          </ac:spMkLst>
        </pc:spChg>
      </pc:sldChg>
      <pc:sldChg chg="modSp">
        <pc:chgData name="Emilie Breuer" userId="S::emilie.breuer@destadsmus.be::de04e655-2a6d-4ecd-978a-4c9e490bc3ac" providerId="AD" clId="Web-{3425AFC0-086E-64FC-62F8-FA05B99B002F}" dt="2023-11-16T21:54:47.721" v="352" actId="20577"/>
        <pc:sldMkLst>
          <pc:docMk/>
          <pc:sldMk cId="2616726031" sldId="323"/>
        </pc:sldMkLst>
        <pc:spChg chg="mod">
          <ac:chgData name="Emilie Breuer" userId="S::emilie.breuer@destadsmus.be::de04e655-2a6d-4ecd-978a-4c9e490bc3ac" providerId="AD" clId="Web-{3425AFC0-086E-64FC-62F8-FA05B99B002F}" dt="2023-11-16T21:54:47.721" v="352" actId="20577"/>
          <ac:spMkLst>
            <pc:docMk/>
            <pc:sldMk cId="2616726031" sldId="323"/>
            <ac:spMk id="3" creationId="{8ADAC113-1EB7-4168-AE5D-F7C43BAEEB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B62F4B-0A22-43D3-9FD5-9345A05597FC}" type="datetimeFigureOut">
              <a:rPr lang="nl-BE"/>
              <a:pPr>
                <a:defRPr/>
              </a:pPr>
              <a:t>19/12/2023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86A82C5-D1C8-4EF6-82D7-76E24B8EE19B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3476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Beslissen aanmelden of inschrijven . Inschrijven = niet weigeren !!!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82C5-D1C8-4EF6-82D7-76E24B8EE19B}" type="slidenum">
              <a:rPr lang="nl-BE" smtClean="0"/>
              <a:pPr>
                <a:defRPr/>
              </a:pPr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304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Checken met pp </a:t>
            </a:r>
            <a:r>
              <a:rPr lang="nl-BE" dirty="0" err="1"/>
              <a:t>lop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82C5-D1C8-4EF6-82D7-76E24B8EE19B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96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Checken </a:t>
            </a:r>
            <a:r>
              <a:rPr lang="nl-BE" dirty="0" err="1"/>
              <a:t>lop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A82C5-D1C8-4EF6-82D7-76E24B8EE19B}" type="slidenum">
              <a:rPr lang="nl-BE" smtClean="0"/>
              <a:pPr>
                <a:defRPr/>
              </a:pPr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04401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A82C5-D1C8-4EF6-82D7-76E24B8EE19B}" type="slidenum">
              <a:rPr lang="nl-BE" smtClean="0"/>
              <a:pPr>
                <a:defRPr/>
              </a:pPr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5449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6A82C5-D1C8-4EF6-82D7-76E24B8EE19B}" type="slidenum">
              <a:rPr lang="nl-BE" smtClean="0"/>
              <a:pPr>
                <a:defRPr/>
              </a:pPr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9291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2BE6D-FD7C-46D6-8C4D-DACC0CFA0E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841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78DD7-85A2-4281-AC30-DC30B1B7061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437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7B1C-8F70-468B-8263-073D5ADEF3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1627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AFC3-6260-4B6D-9C20-07CFC6A59B5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359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1361D-282F-41A8-A8BB-918B18596F2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027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5B07-A49F-4EB3-A689-A683A20F0A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38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E577-2E57-4F6D-B2F2-5545651D9D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876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A2BD2-DF33-44A1-97A9-F76F648218A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31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E2550-7F65-4E7B-B1EA-AF33712FDE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76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5D354-6B7D-4EC5-9BEC-56CC67A5526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763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26030-0FBA-4934-B007-9662A6A60D3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34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75B01A7-239B-490C-80EC-2C0443E3994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onderwijs.vlaanderen.be/nl/voorrang-in-brussel-bewijs-je-kennis-van-het-nederlands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-o.be/samen-leren-samenleven-ons-ppgo" TargetMode="External"/><Relationship Id="rId2" Type="http://schemas.openxmlformats.org/officeDocument/2006/relationships/hyperlink" Target="https://www.youtube.com/watch?v=wo8wFRIKK7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o-ouders.b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acebook.com/oudercomiteDeStadsm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s1QgDcEF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/Users/School-PC/Desktop/De%20Stadsmus%20is%20een%20BODYMAP%20school.mp4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gapebrussel.be/" TargetMode="Externa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JOUtd0ovAU" TargetMode="External"/><Relationship Id="rId2" Type="http://schemas.openxmlformats.org/officeDocument/2006/relationships/hyperlink" Target="https://youtu.be/YBgl3dhbBpA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6RAwhJApN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8CuQ0mxIV-c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destadsmus.be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mailto:directie@destadsmus.be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chrijveninbrussel.b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Inschrijvingsprocedure </a:t>
            </a:r>
            <a:br>
              <a:rPr lang="nl-BE" dirty="0">
                <a:latin typeface="Century Gothic" pitchFamily="34" charset="0"/>
              </a:rPr>
            </a:br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2024-2025</a:t>
            </a:r>
            <a:br>
              <a:rPr lang="nl-BE" dirty="0">
                <a:latin typeface="Century Gothic" pitchFamily="34" charset="0"/>
              </a:rPr>
            </a:br>
            <a:r>
              <a:rPr lang="nl-BE" sz="2400" dirty="0">
                <a:solidFill>
                  <a:srgbClr val="CC0066"/>
                </a:solidFill>
                <a:latin typeface="Century Gothic"/>
              </a:rPr>
              <a:t>geboortejaar 2022</a:t>
            </a:r>
            <a:endParaRPr lang="nl-BE" sz="2400" dirty="0">
              <a:solidFill>
                <a:srgbClr val="CC006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628800"/>
            <a:ext cx="6912768" cy="2432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attest van de scholen waaruit blijkt dat je minstens 9 jaar als regelmatige leerling onderwijs hebt gevolgd in het Nederlandstalig lager én secundair onderwijs geldt ook als bewijs van je kennis van het Nederlands.</a:t>
            </a:r>
            <a:endParaRPr lang="nl-BE" sz="2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740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755576" y="1124744"/>
            <a:ext cx="7776864" cy="469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solidFill>
                  <a:srgbClr val="CC0066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Bewijs van beheersing van het Nederlands</a:t>
            </a:r>
            <a:endParaRPr lang="nl-BE" sz="2800" dirty="0">
              <a:solidFill>
                <a:srgbClr val="CC0066"/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kan ook met een van volgende documenten bewijzen dat je het Nederlands beheerst op </a:t>
            </a:r>
            <a:r>
              <a:rPr lang="nl-NL" dirty="0">
                <a:solidFill>
                  <a:srgbClr val="CC0066"/>
                </a:solidFill>
              </a:rPr>
              <a:t>niveau B2 of hoger </a:t>
            </a: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 het Gemeenschappelijk Europees Referentiekader voor Talen: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studiebewijs van een door de Vlaamse Gemeenschap erkende school of een daarmee gelijkwaardig Nederlandstalig studiebewijs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attest van een Huis van het Nederlands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Een attest van het behalen van het niveau voldoende kennis bij het selectiebureau van de federale overheid (SELOR)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1600" dirty="0">
              <a:solidFill>
                <a:srgbClr val="333333"/>
              </a:solidFill>
              <a:effectLst/>
              <a:latin typeface="Lucida Sans Unicode" panose="020B06020305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sz="1600" dirty="0">
                <a:solidFill>
                  <a:srgbClr val="333333"/>
                </a:solidFill>
                <a:latin typeface="Century Gothic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Bron : </a:t>
            </a:r>
            <a:r>
              <a:rPr lang="nl-BE" sz="1600" dirty="0">
                <a:hlinkClick r:id="rId2"/>
              </a:rPr>
              <a:t>https://onderwijs.vlaanderen.be/nl/voorrang-in-brussel-bewijs-je-kennis-van-het-nederlands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664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</a:rPr>
              <a:t>Aanmeldingsperiode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nl-BE" sz="2800" dirty="0">
                <a:solidFill>
                  <a:srgbClr val="CC0066"/>
                </a:solidFill>
                <a:latin typeface="Century Gothic" pitchFamily="34" charset="0"/>
              </a:rPr>
              <a:t>Controle documenten</a:t>
            </a:r>
          </a:p>
          <a:p>
            <a:pPr lvl="1"/>
            <a:r>
              <a:rPr lang="nl-BE" sz="1800" dirty="0">
                <a:solidFill>
                  <a:srgbClr val="CC0066"/>
                </a:solidFill>
                <a:latin typeface="Century Gothic" pitchFamily="34" charset="0"/>
              </a:rPr>
              <a:t>Helpdesk: </a:t>
            </a: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voorrang Nederlands en voorrang GOK</a:t>
            </a:r>
          </a:p>
          <a:p>
            <a:pPr lvl="2"/>
            <a:r>
              <a:rPr lang="nl-BE" sz="1800" i="1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Tijdens de aanmeldingsperiode</a:t>
            </a:r>
          </a:p>
          <a:p>
            <a:pPr lvl="1"/>
            <a:r>
              <a:rPr lang="nl-BE" sz="1800" dirty="0">
                <a:solidFill>
                  <a:srgbClr val="CC0066"/>
                </a:solidFill>
                <a:latin typeface="Century Gothic" pitchFamily="34" charset="0"/>
              </a:rPr>
              <a:t>School:</a:t>
            </a:r>
          </a:p>
          <a:p>
            <a:pPr lvl="1">
              <a:buNone/>
            </a:pP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&gt; domicilieadres(samenstelling van het gezin (gemeentehuis) en indien nodig werkadres </a:t>
            </a:r>
          </a:p>
          <a:p>
            <a:pPr lvl="2"/>
            <a:r>
              <a:rPr lang="nl-BE" sz="1800" i="1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Op het moment van de inschrijving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075240" cy="1440160"/>
          </a:xfrm>
        </p:spPr>
        <p:txBody>
          <a:bodyPr/>
          <a:lstStyle/>
          <a:p>
            <a:r>
              <a:rPr lang="nl-BE" sz="3200" dirty="0">
                <a:solidFill>
                  <a:srgbClr val="CC0066"/>
                </a:solidFill>
                <a:latin typeface="Century Gothic" pitchFamily="34" charset="0"/>
              </a:rPr>
              <a:t>Inschrijvingsperiode aangemelde </a:t>
            </a:r>
            <a:r>
              <a:rPr lang="nl-BE" sz="3200" dirty="0" err="1">
                <a:solidFill>
                  <a:srgbClr val="CC0066"/>
                </a:solidFill>
                <a:latin typeface="Century Gothic" pitchFamily="34" charset="0"/>
              </a:rPr>
              <a:t>lln</a:t>
            </a:r>
            <a:endParaRPr lang="nl-BE" sz="3200" dirty="0">
              <a:solidFill>
                <a:srgbClr val="CC0066"/>
              </a:solidFill>
              <a:latin typeface="Century Gothic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defRPr/>
            </a:pPr>
            <a:r>
              <a:rPr lang="nl-BE" sz="22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U krijgt een e-mail of brief (16 april) ( check spam)</a:t>
            </a:r>
          </a:p>
          <a:p>
            <a:pPr>
              <a:defRPr/>
            </a:pPr>
            <a:r>
              <a:rPr lang="nl-BE" sz="22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U maakt een afspraak met de school </a:t>
            </a:r>
          </a:p>
          <a:p>
            <a:pPr>
              <a:defRPr/>
            </a:pPr>
            <a:r>
              <a:rPr lang="nl-BE" sz="22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Inschrijven kan van 22/4/24-13/5/24</a:t>
            </a:r>
            <a:endParaRPr lang="nl-BE" sz="22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>
              <a:defRPr/>
            </a:pPr>
            <a:r>
              <a:rPr lang="nl-BE" sz="2200" b="1" u="sng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Indien geen plaats komt u automatisch op de wachtlijst . U moet niet meer naar school komen.</a:t>
            </a:r>
          </a:p>
          <a:p>
            <a:pPr>
              <a:defRPr/>
            </a:pPr>
            <a:r>
              <a:rPr lang="nl-BE" sz="22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Indien een plaats vrij komt neemt de school contact op</a:t>
            </a:r>
          </a:p>
          <a:p>
            <a:pPr>
              <a:defRPr/>
            </a:pPr>
            <a:endParaRPr lang="nl-B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Vrije inschrijvingen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/>
          <a:lstStyle/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Als men nog niet is ingeschreven</a:t>
            </a:r>
          </a:p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Vanaf </a:t>
            </a:r>
            <a:r>
              <a:rPr lang="nl-BE" sz="2400" dirty="0">
                <a:solidFill>
                  <a:srgbClr val="CC0066"/>
                </a:solidFill>
                <a:latin typeface="Century Gothic"/>
              </a:rPr>
              <a:t>23 mei 2024</a:t>
            </a:r>
            <a:endParaRPr lang="nl-BE" sz="2400" dirty="0">
              <a:solidFill>
                <a:srgbClr val="CC0066"/>
              </a:solidFill>
              <a:latin typeface="Century Gothic" pitchFamily="34" charset="0"/>
            </a:endParaRPr>
          </a:p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Alle school schrijven die dag in</a:t>
            </a:r>
          </a:p>
          <a:p>
            <a:pPr lvl="1"/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Nadien: autonomie school</a:t>
            </a:r>
          </a:p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Volgens principe van chronologie:</a:t>
            </a:r>
          </a:p>
          <a:p>
            <a:pPr lvl="1"/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Geen inschrijvingen op afspraak</a:t>
            </a:r>
          </a:p>
          <a:p>
            <a:pPr lvl="1"/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Principe “first </a:t>
            </a:r>
            <a:r>
              <a:rPr lang="nl-BE" sz="2400" dirty="0" err="1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come</a:t>
            </a: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, first </a:t>
            </a:r>
            <a:r>
              <a:rPr lang="nl-BE" sz="2400" dirty="0" err="1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served</a:t>
            </a: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AB2A4-39A1-854C-BD43-E1FDFEB59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>
                <a:latin typeface="Century Gothic" panose="020B0502020202020204" pitchFamily="34" charset="0"/>
              </a:rPr>
              <a:t>Instapdata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069BDC1-2966-1E4B-8BD7-5DFD10ED9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000" dirty="0">
                <a:latin typeface="Century Gothic"/>
              </a:rPr>
              <a:t>Start schooljaar </a:t>
            </a:r>
            <a:endParaRPr lang="en-US" dirty="0">
              <a:latin typeface="Century Gothic"/>
            </a:endParaRPr>
          </a:p>
          <a:p>
            <a:r>
              <a:rPr lang="nl-BE" sz="2000" dirty="0">
                <a:latin typeface="Century Gothic"/>
              </a:rPr>
              <a:t>Na de herfstvakantie </a:t>
            </a:r>
            <a:endParaRPr lang="en-US" dirty="0">
              <a:latin typeface="Century Gothic"/>
            </a:endParaRPr>
          </a:p>
          <a:p>
            <a:r>
              <a:rPr lang="nl-BE" sz="2000" dirty="0">
                <a:latin typeface="Century Gothic"/>
              </a:rPr>
              <a:t>Na de kerstvakantie </a:t>
            </a:r>
            <a:endParaRPr lang="en-US" dirty="0">
              <a:latin typeface="Century Gothic"/>
            </a:endParaRPr>
          </a:p>
          <a:p>
            <a:r>
              <a:rPr lang="nl-BE" sz="2000" dirty="0">
                <a:latin typeface="Century Gothic"/>
              </a:rPr>
              <a:t>Op 1/02/2024 </a:t>
            </a:r>
            <a:endParaRPr lang="en-US" dirty="0">
              <a:latin typeface="Century Gothic"/>
            </a:endParaRPr>
          </a:p>
          <a:p>
            <a:r>
              <a:rPr lang="nl-BE" sz="2000" dirty="0">
                <a:latin typeface="Century Gothic"/>
              </a:rPr>
              <a:t>Na de krokusvakantie </a:t>
            </a:r>
          </a:p>
          <a:p>
            <a:r>
              <a:rPr lang="nl-BE" sz="2000" dirty="0">
                <a:latin typeface="Century Gothic"/>
              </a:rPr>
              <a:t>Na de paasvakantie </a:t>
            </a:r>
          </a:p>
          <a:p>
            <a:r>
              <a:rPr lang="nl-BE" sz="2000" dirty="0">
                <a:latin typeface="Century Gothic"/>
              </a:rPr>
              <a:t>Na hemelvaart </a:t>
            </a:r>
          </a:p>
          <a:p>
            <a:r>
              <a:rPr lang="nl-BE" sz="2000" dirty="0">
                <a:latin typeface="Century Gothic"/>
              </a:rPr>
              <a:t>Start schooljaar </a:t>
            </a:r>
          </a:p>
          <a:p>
            <a:endParaRPr lang="nl-BE" sz="2000" dirty="0">
              <a:latin typeface="Century Gothic" panose="020B0502020202020204" pitchFamily="34" charset="0"/>
            </a:endParaRPr>
          </a:p>
          <a:p>
            <a:r>
              <a:rPr lang="nl-BE" sz="2000" dirty="0">
                <a:latin typeface="Century Gothic" panose="020B0502020202020204" pitchFamily="34" charset="0"/>
              </a:rPr>
              <a:t>Kleuter </a:t>
            </a:r>
            <a:r>
              <a:rPr lang="nl-BE" sz="2000" b="1" u="sng" dirty="0">
                <a:latin typeface="Century Gothic" panose="020B0502020202020204" pitchFamily="34" charset="0"/>
              </a:rPr>
              <a:t>MOET</a:t>
            </a:r>
            <a:r>
              <a:rPr lang="nl-BE" sz="2000" dirty="0">
                <a:latin typeface="Century Gothic" panose="020B0502020202020204" pitchFamily="34" charset="0"/>
              </a:rPr>
              <a:t> 2,5 jaar zijn bij instap</a:t>
            </a:r>
          </a:p>
          <a:p>
            <a:pPr marL="0" indent="0">
              <a:buNone/>
            </a:pPr>
            <a:r>
              <a:rPr lang="nl-BE" sz="2000" dirty="0">
                <a:latin typeface="Century Gothic" panose="020B0502020202020204" pitchFamily="34" charset="0"/>
              </a:rPr>
              <a:t>Bv. ° 1/03/2021 = instap 1/9/2024, °2/03/2019 = instap na herfstvakantie </a:t>
            </a:r>
          </a:p>
          <a:p>
            <a:endParaRPr lang="nl-BE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00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F5632-C8A2-4740-B6DA-4AE19011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8FC900C-B7FF-7D41-AE29-1134FD335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546" y="-3838"/>
            <a:ext cx="865245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B55FD7AD-E352-1A4B-8A34-F384D9825C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095858"/>
              </p:ext>
            </p:extLst>
          </p:nvPr>
        </p:nvGraphicFramePr>
        <p:xfrm>
          <a:off x="683568" y="1417638"/>
          <a:ext cx="8003232" cy="4387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938">
                  <a:extLst>
                    <a:ext uri="{9D8B030D-6E8A-4147-A177-3AD203B41FA5}">
                      <a16:colId xmlns:a16="http://schemas.microsoft.com/office/drawing/2014/main" val="2785385743"/>
                    </a:ext>
                  </a:extLst>
                </a:gridCol>
                <a:gridCol w="2667356">
                  <a:extLst>
                    <a:ext uri="{9D8B030D-6E8A-4147-A177-3AD203B41FA5}">
                      <a16:colId xmlns:a16="http://schemas.microsoft.com/office/drawing/2014/main" val="2661479295"/>
                    </a:ext>
                  </a:extLst>
                </a:gridCol>
                <a:gridCol w="2667938">
                  <a:extLst>
                    <a:ext uri="{9D8B030D-6E8A-4147-A177-3AD203B41FA5}">
                      <a16:colId xmlns:a16="http://schemas.microsoft.com/office/drawing/2014/main" val="3661567887"/>
                    </a:ext>
                  </a:extLst>
                </a:gridCol>
              </a:tblGrid>
              <a:tr h="4881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Kindjes geboren tot en met...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stappen ten vroegste in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dus vanaf...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extLst>
                  <a:ext uri="{0D108BD9-81ED-4DB2-BD59-A6C34878D82A}">
                    <a16:rowId xmlns:a16="http://schemas.microsoft.com/office/drawing/2014/main" val="3517088040"/>
                  </a:ext>
                </a:extLst>
              </a:tr>
              <a:tr h="55342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br>
                        <a:rPr lang="nl-BE" sz="1100" dirty="0">
                          <a:effectLst/>
                        </a:rPr>
                      </a:br>
                      <a:r>
                        <a:rPr lang="nl-BE" sz="1100" dirty="0">
                          <a:effectLst/>
                        </a:rPr>
                        <a:t>​ 2 maart 2022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Na de zomervakantie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2 september 2024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extLst>
                  <a:ext uri="{0D108BD9-81ED-4DB2-BD59-A6C34878D82A}">
                    <a16:rowId xmlns:a16="http://schemas.microsoft.com/office/drawing/2014/main" val="3605533115"/>
                  </a:ext>
                </a:extLst>
              </a:tr>
              <a:tr h="4881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4 mei 2022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Na de </a:t>
                      </a:r>
                      <a:r>
                        <a:rPr lang="nl-BE" sz="1100" dirty="0" err="1">
                          <a:effectLst/>
                        </a:rPr>
                        <a:t>herstvakantie</a:t>
                      </a:r>
                      <a:endParaRPr lang="nl-BE" sz="1100" dirty="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4november 2024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extLst>
                  <a:ext uri="{0D108BD9-81ED-4DB2-BD59-A6C34878D82A}">
                    <a16:rowId xmlns:a16="http://schemas.microsoft.com/office/drawing/2014/main" val="1964912460"/>
                  </a:ext>
                </a:extLst>
              </a:tr>
              <a:tr h="4881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6 juli 2022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Na de kerstvakantie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6 januari 2025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extLst>
                  <a:ext uri="{0D108BD9-81ED-4DB2-BD59-A6C34878D82A}">
                    <a16:rowId xmlns:a16="http://schemas.microsoft.com/office/drawing/2014/main" val="1968898750"/>
                  </a:ext>
                </a:extLst>
              </a:tr>
              <a:tr h="4645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3 augustus 2022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Op 3 februari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3 februari 2025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extLst>
                  <a:ext uri="{0D108BD9-81ED-4DB2-BD59-A6C34878D82A}">
                    <a16:rowId xmlns:a16="http://schemas.microsoft.com/office/drawing/2014/main" val="1584717474"/>
                  </a:ext>
                </a:extLst>
              </a:tr>
              <a:tr h="4881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10 augustus2022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Na de krokusvakantie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10 maart 2025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extLst>
                  <a:ext uri="{0D108BD9-81ED-4DB2-BD59-A6C34878D82A}">
                    <a16:rowId xmlns:a16="http://schemas.microsoft.com/office/drawing/2014/main" val="3281920412"/>
                  </a:ext>
                </a:extLst>
              </a:tr>
              <a:tr h="48810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22 oktober 2022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Na de paasvakantie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22 april 2025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extLst>
                  <a:ext uri="{0D108BD9-81ED-4DB2-BD59-A6C34878D82A}">
                    <a16:rowId xmlns:a16="http://schemas.microsoft.com/office/drawing/2014/main" val="2533965351"/>
                  </a:ext>
                </a:extLst>
              </a:tr>
              <a:tr h="4645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2 december 2022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Na Hemelvaart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2 juni 2025</a:t>
                      </a:r>
                    </a:p>
                  </a:txBody>
                  <a:tcPr marL="8886" marR="8886" marT="8886" marB="8886" anchor="ctr"/>
                </a:tc>
                <a:extLst>
                  <a:ext uri="{0D108BD9-81ED-4DB2-BD59-A6C34878D82A}">
                    <a16:rowId xmlns:a16="http://schemas.microsoft.com/office/drawing/2014/main" val="2160903528"/>
                  </a:ext>
                </a:extLst>
              </a:tr>
              <a:tr h="46455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31 december 2022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Na de zomervakantie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nl-BE" sz="1100" dirty="0">
                          <a:effectLst/>
                        </a:rPr>
                        <a:t>1 september 2025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86" marR="8886" marT="8886" marB="8886" anchor="ctr"/>
                </a:tc>
                <a:extLst>
                  <a:ext uri="{0D108BD9-81ED-4DB2-BD59-A6C34878D82A}">
                    <a16:rowId xmlns:a16="http://schemas.microsoft.com/office/drawing/2014/main" val="741468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59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Onze school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/>
          </a:p>
          <a:p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* </a:t>
            </a: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Nederlandstalig onderwijs Brussel</a:t>
            </a:r>
          </a:p>
          <a:p>
            <a:pPr>
              <a:buNone/>
            </a:pPr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* Onderwijs van de Vlaamse Gemeenschap</a:t>
            </a:r>
          </a:p>
          <a:p>
            <a:endParaRPr lang="nl-BE" dirty="0"/>
          </a:p>
        </p:txBody>
      </p:sp>
      <p:pic>
        <p:nvPicPr>
          <p:cNvPr id="8" name="Afbeelding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708920"/>
            <a:ext cx="648072" cy="75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GO! Onderwijs - SCO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645024"/>
            <a:ext cx="1192886" cy="8957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538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92088"/>
            <a:ext cx="8229600" cy="1224136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Onze school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pPr>
              <a:buNone/>
            </a:pPr>
            <a:endParaRPr lang="nl-BE" i="1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Scholengroep Brussel : Evere</a:t>
            </a:r>
          </a:p>
          <a:p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De Stadsmus</a:t>
            </a:r>
          </a:p>
          <a:p>
            <a:endParaRPr lang="nl-BE" dirty="0"/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CBCE81-8FDA-EB4C-8480-88320F05F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54677"/>
            <a:ext cx="1553964" cy="8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8D1C713-0475-4807-A528-7AB79C5A2A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26" y="3700383"/>
            <a:ext cx="4470790" cy="13848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nl-BE" sz="3200" dirty="0">
                <a:solidFill>
                  <a:srgbClr val="CC0066"/>
                </a:solidFill>
                <a:latin typeface="Century Gothic" pitchFamily="34" charset="0"/>
              </a:rPr>
              <a:t>Pedagogisch project GO (PPGO)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Een dynamisch mens- en maatschappijbeeld : vorming van vrije mensen die : </a:t>
            </a:r>
          </a:p>
          <a:p>
            <a:pPr>
              <a:buNone/>
            </a:pPr>
            <a:endParaRPr lang="nl-BE" sz="15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>
              <a:buFontTx/>
              <a:buChar char="-"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Zelfvertrouwen, authenticiteit, integriteit</a:t>
            </a:r>
          </a:p>
          <a:p>
            <a:pPr>
              <a:buFontTx/>
              <a:buChar char="-"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Open geest, zonder vooroordelen</a:t>
            </a:r>
          </a:p>
          <a:p>
            <a:pPr>
              <a:buFontTx/>
              <a:buChar char="-"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Respect en belangstelling voor elke mening</a:t>
            </a:r>
          </a:p>
          <a:p>
            <a:pPr>
              <a:buFontTx/>
              <a:buChar char="-"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Mondigheid : ideeën juist en  helder leren formuleren</a:t>
            </a:r>
          </a:p>
          <a:p>
            <a:pPr marL="0" indent="0">
              <a:buNone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-     Bereidheid tot Levenslang leren (strategieën)</a:t>
            </a:r>
          </a:p>
          <a:p>
            <a:pPr marL="0" indent="0">
              <a:buNone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-     Getuigen van intellectuele, esthetische, emotionele en ethische bewogenheid</a:t>
            </a:r>
          </a:p>
          <a:p>
            <a:pPr marL="0" indent="0">
              <a:buNone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-     Betrokkenheid bij sociale werkelijkheid</a:t>
            </a:r>
          </a:p>
          <a:p>
            <a:pPr>
              <a:buFontTx/>
              <a:buChar char="-"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Gelijkwaardigheid van mensen</a:t>
            </a:r>
          </a:p>
          <a:p>
            <a:pPr>
              <a:buFontTx/>
              <a:buChar char="-"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Diversiteit</a:t>
            </a:r>
          </a:p>
          <a:p>
            <a:pPr>
              <a:buFontTx/>
              <a:buChar char="-"/>
            </a:pPr>
            <a:r>
              <a:rPr lang="nl-BE" sz="15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Neutraliteit</a:t>
            </a:r>
          </a:p>
          <a:p>
            <a:pPr>
              <a:buFontTx/>
              <a:buChar char="-"/>
            </a:pPr>
            <a:r>
              <a:rPr lang="nl-BE" sz="1400" dirty="0">
                <a:hlinkClick r:id="rId2"/>
              </a:rPr>
              <a:t>Jan Matthys gaat op zoek naar het PPGO! in de – YouTube</a:t>
            </a:r>
            <a:r>
              <a:rPr lang="nl-BE" sz="1400" dirty="0"/>
              <a:t> </a:t>
            </a:r>
            <a:r>
              <a:rPr lang="nl-BE" sz="1400" dirty="0">
                <a:hlinkClick r:id="rId2"/>
              </a:rPr>
              <a:t>praktijk</a:t>
            </a:r>
            <a:endParaRPr lang="nl-BE" sz="1400" dirty="0"/>
          </a:p>
          <a:p>
            <a:pPr marL="0" indent="0" algn="ctr">
              <a:buNone/>
            </a:pPr>
            <a:r>
              <a:rPr lang="nl-BE" sz="2000" u="sng" dirty="0">
                <a:solidFill>
                  <a:srgbClr val="CC0066"/>
                </a:solidFill>
                <a:latin typeface="Century Gothic" pitchFamily="34" charset="0"/>
              </a:rPr>
              <a:t>GO voor ouders</a:t>
            </a:r>
            <a:b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</a:b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hlinkClick r:id="rId3"/>
              </a:rPr>
              <a:t>https://www.g-o.be/samen-leren-samenleven-ons-ppgo</a:t>
            </a:r>
            <a:endParaRPr lang="nl-BE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hlinkClick r:id="rId4"/>
              </a:rPr>
              <a:t>https://go-ouders.be/</a:t>
            </a:r>
            <a:endParaRPr lang="nl-BE" sz="1400" dirty="0"/>
          </a:p>
          <a:p>
            <a:pPr>
              <a:buFontTx/>
              <a:buChar char="-"/>
            </a:pPr>
            <a:endParaRPr lang="nl-BE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625041"/>
              </p:ext>
            </p:extLst>
          </p:nvPr>
        </p:nvGraphicFramePr>
        <p:xfrm>
          <a:off x="827584" y="2204864"/>
          <a:ext cx="7616825" cy="1518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9365">
                  <a:extLst>
                    <a:ext uri="{9D8B030D-6E8A-4147-A177-3AD203B41FA5}">
                      <a16:colId xmlns:a16="http://schemas.microsoft.com/office/drawing/2014/main" val="1197326225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953514775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2996332901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3007433883"/>
                    </a:ext>
                  </a:extLst>
                </a:gridCol>
                <a:gridCol w="1269365">
                  <a:extLst>
                    <a:ext uri="{9D8B030D-6E8A-4147-A177-3AD203B41FA5}">
                      <a16:colId xmlns:a16="http://schemas.microsoft.com/office/drawing/2014/main" val="34001373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34099318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Tijdslijn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Inschrijvingen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Inschrijvingen aangemelde broers, zussen en kinderen van personeel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Aanmelden alle kinderen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Bekendmaking resultaat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Inschrijvingen aangemelde leerlingen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Start vrije inschrijvingen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0364054"/>
                  </a:ext>
                </a:extLst>
              </a:tr>
              <a:tr h="6801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solidFill>
                          <a:srgbClr val="CC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solidFill>
                          <a:srgbClr val="CC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solidFill>
                            <a:srgbClr val="CC0066"/>
                          </a:solidFill>
                          <a:effectLst/>
                        </a:rPr>
                        <a:t>8/1-19/1/2024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solidFill>
                          <a:srgbClr val="CC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solidFill>
                            <a:srgbClr val="CC0066"/>
                          </a:solidFill>
                          <a:effectLst/>
                        </a:rPr>
                        <a:t> 27/2-19/3/2024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solidFill>
                          <a:srgbClr val="CC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solidFill>
                          <a:srgbClr val="CC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solidFill>
                            <a:srgbClr val="CC0066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16/04/2024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solidFill>
                          <a:srgbClr val="CC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solidFill>
                          <a:srgbClr val="CC0066"/>
                        </a:solidFill>
                        <a:effectLst/>
                      </a:endParaRP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nl-BE" sz="1100" dirty="0">
                          <a:solidFill>
                            <a:srgbClr val="CC0066"/>
                          </a:solidFill>
                          <a:effectLst/>
                          <a:latin typeface="Calibri"/>
                        </a:rPr>
                        <a:t>22/4-13/5/2024</a:t>
                      </a:r>
                      <a:endParaRPr lang="nl-BE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solidFill>
                          <a:srgbClr val="CC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BE" sz="1100" dirty="0">
                        <a:solidFill>
                          <a:srgbClr val="CC0066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BE" sz="1100" dirty="0">
                          <a:solidFill>
                            <a:srgbClr val="CC0066"/>
                          </a:solidFill>
                          <a:effectLst/>
                          <a:latin typeface="Calibri"/>
                          <a:ea typeface="Calibri" panose="020F0502020204030204" pitchFamily="34" charset="0"/>
                        </a:rPr>
                        <a:t>23 mei 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0713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238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De Stadsmus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BE" sz="2400" dirty="0">
              <a:solidFill>
                <a:srgbClr val="CC0066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nl-BE" sz="2400" dirty="0">
              <a:solidFill>
                <a:srgbClr val="CC0066"/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nl-BE" sz="2400" dirty="0">
              <a:solidFill>
                <a:srgbClr val="CC0066"/>
              </a:solidFill>
              <a:latin typeface="Century Gothic" pitchFamily="34" charset="0"/>
            </a:endParaRPr>
          </a:p>
          <a:p>
            <a:pPr marL="0" indent="0">
              <a:buNone/>
            </a:pPr>
            <a:r>
              <a:rPr lang="nl-BE" sz="2400" dirty="0">
                <a:solidFill>
                  <a:srgbClr val="CC0066"/>
                </a:solidFill>
                <a:latin typeface="Century Gothic" pitchFamily="34" charset="0"/>
              </a:rPr>
              <a:t>Samen – </a:t>
            </a: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kinderen, ouders, school</a:t>
            </a:r>
            <a:r>
              <a:rPr lang="nl-BE" sz="2400" dirty="0">
                <a:solidFill>
                  <a:srgbClr val="CC0066"/>
                </a:solidFill>
                <a:latin typeface="Century Gothic" pitchFamily="34" charset="0"/>
              </a:rPr>
              <a:t> – </a:t>
            </a: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maken we van </a:t>
            </a:r>
            <a:r>
              <a:rPr lang="nl-BE" sz="2400" dirty="0">
                <a:solidFill>
                  <a:srgbClr val="CC0066"/>
                </a:solidFill>
                <a:latin typeface="Century Gothic" pitchFamily="34" charset="0"/>
              </a:rPr>
              <a:t>onze school </a:t>
            </a: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een leerkrachtige school waar </a:t>
            </a:r>
            <a:r>
              <a:rPr lang="nl-BE" sz="2400" dirty="0">
                <a:solidFill>
                  <a:srgbClr val="CC0066"/>
                </a:solidFill>
                <a:latin typeface="Century Gothic" pitchFamily="34" charset="0"/>
              </a:rPr>
              <a:t>uw kind </a:t>
            </a: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zich </a:t>
            </a:r>
            <a:r>
              <a:rPr lang="nl-BE" sz="2400" dirty="0">
                <a:solidFill>
                  <a:srgbClr val="CC0066"/>
                </a:solidFill>
                <a:latin typeface="Century Gothic" pitchFamily="34" charset="0"/>
              </a:rPr>
              <a:t>thuis</a:t>
            </a: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kan voelen.</a:t>
            </a:r>
          </a:p>
          <a:p>
            <a:pPr>
              <a:buNone/>
            </a:pPr>
            <a:r>
              <a:rPr lang="nl-BE" sz="2400" dirty="0"/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896544"/>
          </a:xfrm>
        </p:spPr>
        <p:txBody>
          <a:bodyPr/>
          <a:lstStyle/>
          <a:p>
            <a:pPr lvl="0" algn="ctr">
              <a:buNone/>
            </a:pPr>
            <a:r>
              <a:rPr lang="nl-BE" sz="1800" dirty="0">
                <a:solidFill>
                  <a:srgbClr val="CC0066"/>
                </a:solidFill>
                <a:latin typeface="Century Gothic" pitchFamily="34" charset="0"/>
              </a:rPr>
              <a:t>3 vestigingen in de gemeente </a:t>
            </a:r>
          </a:p>
          <a:p>
            <a:pPr lvl="0" algn="ctr">
              <a:buNone/>
            </a:pPr>
            <a:endParaRPr lang="nl-BE" sz="18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8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8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8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r>
              <a:rPr lang="nl-BE" sz="1800" dirty="0">
                <a:solidFill>
                  <a:srgbClr val="CC0066"/>
                </a:solidFill>
                <a:latin typeface="Century Gothic" pitchFamily="34" charset="0"/>
              </a:rPr>
              <a:t>3 met kleuterschool - 1 met lagere school </a:t>
            </a:r>
          </a:p>
          <a:p>
            <a:pPr lvl="0" algn="ctr">
              <a:buFont typeface="Arial" panose="020B0604020202020204" pitchFamily="34" charset="0"/>
              <a:buChar char="•"/>
            </a:pPr>
            <a:r>
              <a:rPr lang="nl-BE" sz="1800" dirty="0">
                <a:solidFill>
                  <a:srgbClr val="CC0066"/>
                </a:solidFill>
                <a:latin typeface="Century Gothic" pitchFamily="34" charset="0"/>
              </a:rPr>
              <a:t>Vanaf schooljaar 24-25( ten vroegste!) : 2 scholen : nieuwbouwproject De Brouckère</a:t>
            </a:r>
          </a:p>
          <a:p>
            <a:pPr lvl="0" algn="ctr">
              <a:buNone/>
            </a:pPr>
            <a:endParaRPr lang="nl-BE" sz="18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r>
              <a:rPr lang="nl-BE" sz="1800" dirty="0">
                <a:solidFill>
                  <a:srgbClr val="CC0066"/>
                </a:solidFill>
                <a:latin typeface="Century Gothic" pitchFamily="34" charset="0"/>
              </a:rPr>
              <a:t>3  kinderdagverblijven </a:t>
            </a:r>
          </a:p>
          <a:p>
            <a:pPr lvl="0" algn="ctr">
              <a:buNone/>
            </a:pP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Wenmomenten voor kinderen van de kinderdagverblijven in onze scholen</a:t>
            </a:r>
          </a:p>
          <a:p>
            <a:pPr lvl="0" algn="ctr"/>
            <a:endParaRPr lang="nl-BE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4338" name="Picture 2" descr="Commune d'Auderghem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8080" b="28721"/>
          <a:stretch>
            <a:fillRect/>
          </a:stretch>
        </p:blipFill>
        <p:spPr bwMode="auto">
          <a:xfrm>
            <a:off x="3779912" y="1196752"/>
            <a:ext cx="2000250" cy="864096"/>
          </a:xfrm>
          <a:prstGeom prst="rect">
            <a:avLst/>
          </a:prstGeom>
          <a:noFill/>
        </p:spPr>
      </p:pic>
      <p:pic>
        <p:nvPicPr>
          <p:cNvPr id="14344" name="Picture 8" descr="Welk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8108" y="4437112"/>
            <a:ext cx="4392488" cy="1030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83568" y="620688"/>
            <a:ext cx="80648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u="sng" dirty="0">
                <a:solidFill>
                  <a:srgbClr val="CC0066"/>
                </a:solidFill>
                <a:latin typeface="Century Gothic" pitchFamily="34" charset="0"/>
              </a:rPr>
              <a:t>Groene school: MOS</a:t>
            </a:r>
          </a:p>
          <a:p>
            <a:pPr algn="ctr"/>
            <a:b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</a:br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Eigen speelbos</a:t>
            </a:r>
          </a:p>
          <a:p>
            <a:pPr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Rode draden gedurende het schooljaar </a:t>
            </a:r>
          </a:p>
          <a:p>
            <a:pPr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eco school</a:t>
            </a:r>
          </a:p>
          <a:p>
            <a:pPr algn="ctr"/>
            <a:endParaRPr lang="nl-BE" u="sng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endParaRPr lang="nl-BE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lvl="0" algn="ctr"/>
            <a:endParaRPr lang="nl-BE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lvl="0" algn="ctr"/>
            <a:endParaRPr lang="nl-BE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lvl="0" algn="ctr"/>
            <a:r>
              <a:rPr lang="nl-BE" u="sng" dirty="0">
                <a:solidFill>
                  <a:srgbClr val="CC0066"/>
                </a:solidFill>
                <a:latin typeface="Century Gothic" pitchFamily="34" charset="0"/>
              </a:rPr>
              <a:t>Gezondheidsbeleid : GOS</a:t>
            </a:r>
          </a:p>
          <a:p>
            <a:pPr lvl="0"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fruit, water, gezond eten, eet lokaal….</a:t>
            </a:r>
          </a:p>
          <a:p>
            <a:pPr lvl="0"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endParaRPr lang="nl-BE" dirty="0"/>
          </a:p>
        </p:txBody>
      </p:sp>
      <p:pic>
        <p:nvPicPr>
          <p:cNvPr id="51206" name="Picture 6" descr="MOS | De Letter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39952" y="2060848"/>
            <a:ext cx="1224136" cy="1100173"/>
          </a:xfrm>
          <a:prstGeom prst="rect">
            <a:avLst/>
          </a:prstGeom>
          <a:noFill/>
        </p:spPr>
      </p:pic>
      <p:pic>
        <p:nvPicPr>
          <p:cNvPr id="51208" name="Picture 8" descr="Fruit Free Vector Art - (37,241 Free Downloads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EDCF"/>
              </a:clrFrom>
              <a:clrTo>
                <a:srgbClr val="F9EDC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2610934"/>
            <a:ext cx="1800200" cy="1258881"/>
          </a:xfrm>
          <a:prstGeom prst="rect">
            <a:avLst/>
          </a:prstGeom>
          <a:noFill/>
        </p:spPr>
      </p:pic>
      <p:pic>
        <p:nvPicPr>
          <p:cNvPr id="51210" name="Picture 10" descr="Vector waterfles pictogram - Download Free Vectors, Vector Bestanden,  Ontwerpen Templates"/>
          <p:cNvPicPr>
            <a:picLocks noChangeAspect="1" noChangeArrowheads="1"/>
          </p:cNvPicPr>
          <p:nvPr/>
        </p:nvPicPr>
        <p:blipFill>
          <a:blip r:embed="rId4" cstate="print"/>
          <a:srcRect l="35485" t="10800" r="33658" b="10516"/>
          <a:stretch>
            <a:fillRect/>
          </a:stretch>
        </p:blipFill>
        <p:spPr bwMode="auto">
          <a:xfrm>
            <a:off x="1475656" y="3125583"/>
            <a:ext cx="480053" cy="1224136"/>
          </a:xfrm>
          <a:prstGeom prst="rect">
            <a:avLst/>
          </a:prstGeom>
          <a:noFill/>
        </p:spPr>
      </p:pic>
      <p:sp>
        <p:nvSpPr>
          <p:cNvPr id="16386" name="AutoShape 2" descr="Was it a mistake for Instagram to sell to Facebook? | Mobile Dev Me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27584" y="692696"/>
            <a:ext cx="77048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nl-BE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lvl="0" algn="ctr"/>
            <a:endParaRPr lang="nl-BE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lvl="0" algn="ctr"/>
            <a:endParaRPr lang="nl-BE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lvl="0" algn="ctr"/>
            <a:r>
              <a:rPr lang="nl-BE" u="sng" dirty="0">
                <a:solidFill>
                  <a:srgbClr val="CC0066"/>
                </a:solidFill>
                <a:latin typeface="Century Gothic" pitchFamily="34" charset="0"/>
              </a:rPr>
              <a:t>Mobiliteitsbeleid: MOB</a:t>
            </a:r>
          </a:p>
          <a:p>
            <a:pPr lvl="0"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Helm op fluo top!</a:t>
            </a:r>
            <a:b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</a:br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Verkeersouders</a:t>
            </a:r>
          </a:p>
          <a:p>
            <a:pPr lvl="0"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Stimuleren van het STRAP- principe!</a:t>
            </a:r>
          </a:p>
          <a:p>
            <a:pPr lvl="0"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endParaRPr lang="nl-BE" dirty="0"/>
          </a:p>
          <a:p>
            <a:pPr marL="0" indent="0" algn="ctr">
              <a:buNone/>
            </a:pPr>
            <a:r>
              <a:rPr lang="nl-BE" dirty="0"/>
              <a:t> </a:t>
            </a:r>
          </a:p>
          <a:p>
            <a:endParaRPr lang="nl-BE" dirty="0"/>
          </a:p>
          <a:p>
            <a:pPr lvl="0" algn="ctr"/>
            <a:endParaRPr lang="nl-BE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lvl="0" algn="ctr"/>
            <a:endParaRPr lang="nl-BE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lvl="0"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Picture 4" descr="STRAPDAG | De Wegwijz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112" y="3249752"/>
            <a:ext cx="750312" cy="1080120"/>
          </a:xfrm>
          <a:prstGeom prst="rect">
            <a:avLst/>
          </a:prstGeom>
          <a:noFill/>
        </p:spPr>
      </p:pic>
      <p:pic>
        <p:nvPicPr>
          <p:cNvPr id="6" name="Picture 2" descr="Strapdag | Netwerk Duurzame Mobilite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49752"/>
            <a:ext cx="888099" cy="108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83568" y="1484784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BE" u="sng" dirty="0">
                <a:solidFill>
                  <a:srgbClr val="CC0066"/>
                </a:solidFill>
                <a:latin typeface="Century Gothic" pitchFamily="34" charset="0"/>
              </a:rPr>
              <a:t>Betrokken oudervereniging</a:t>
            </a:r>
          </a:p>
          <a:p>
            <a:pPr lvl="0"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(</a:t>
            </a:r>
            <a:r>
              <a:rPr lang="nl-BE" dirty="0" err="1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facebookpagina</a:t>
            </a:r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Oudercomité De verschillende Stadsmus)</a:t>
            </a:r>
          </a:p>
          <a:p>
            <a:pPr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activiteiten met ouders</a:t>
            </a:r>
          </a:p>
          <a:p>
            <a:pPr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hlinkClick r:id="rId2"/>
              </a:rPr>
              <a:t>https://www.facebook.com/oudercomiteDeStadsmus</a:t>
            </a:r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destadsmusouders@gmail.com</a:t>
            </a:r>
          </a:p>
          <a:p>
            <a:pPr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nl-BE" u="sng" dirty="0">
                <a:solidFill>
                  <a:srgbClr val="CC0066"/>
                </a:solidFill>
                <a:latin typeface="Century Gothic" pitchFamily="34" charset="0"/>
              </a:rPr>
              <a:t>Communicatie </a:t>
            </a:r>
          </a:p>
          <a:p>
            <a:pPr algn="ctr"/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Smartschool en </a:t>
            </a:r>
            <a:r>
              <a:rPr lang="nl-BE" i="1" u="sng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privé</a:t>
            </a:r>
            <a:r>
              <a:rPr lang="nl-BE" i="1" dirty="0">
                <a:solidFill>
                  <a:schemeClr val="accent1">
                    <a:lumMod val="10000"/>
                  </a:schemeClr>
                </a:solidFill>
                <a:latin typeface="Century Gothic" pitchFamily="34" charset="0"/>
              </a:rPr>
              <a:t> </a:t>
            </a:r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groepen </a:t>
            </a:r>
            <a:r>
              <a:rPr lang="nl-BE" dirty="0" err="1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Facebook</a:t>
            </a:r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3250" name="Picture 2" descr="Facebook Logo Images, Stock Photos &amp; Vectors | Shutterstock"/>
          <p:cNvPicPr>
            <a:picLocks noChangeAspect="1" noChangeArrowheads="1"/>
          </p:cNvPicPr>
          <p:nvPr/>
        </p:nvPicPr>
        <p:blipFill>
          <a:blip r:embed="rId3" cstate="print"/>
          <a:srcRect r="50090" b="8201"/>
          <a:stretch>
            <a:fillRect/>
          </a:stretch>
        </p:blipFill>
        <p:spPr bwMode="auto">
          <a:xfrm>
            <a:off x="1272339" y="2420888"/>
            <a:ext cx="419341" cy="509199"/>
          </a:xfrm>
          <a:prstGeom prst="rect">
            <a:avLst/>
          </a:prstGeom>
          <a:noFill/>
        </p:spPr>
      </p:pic>
      <p:pic>
        <p:nvPicPr>
          <p:cNvPr id="5" name="Picture 2" descr="Facebook Logo Images, Stock Photos &amp; Vectors | Shutterstock"/>
          <p:cNvPicPr>
            <a:picLocks noChangeAspect="1" noChangeArrowheads="1"/>
          </p:cNvPicPr>
          <p:nvPr/>
        </p:nvPicPr>
        <p:blipFill>
          <a:blip r:embed="rId3" cstate="print"/>
          <a:srcRect r="50090" b="8201"/>
          <a:stretch>
            <a:fillRect/>
          </a:stretch>
        </p:blipFill>
        <p:spPr bwMode="auto">
          <a:xfrm>
            <a:off x="5004048" y="4293096"/>
            <a:ext cx="652309" cy="792088"/>
          </a:xfrm>
          <a:prstGeom prst="rect">
            <a:avLst/>
          </a:prstGeom>
          <a:noFill/>
        </p:spPr>
      </p:pic>
      <p:pic>
        <p:nvPicPr>
          <p:cNvPr id="14338" name="Picture 2" descr="Home - Smartscho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221088"/>
            <a:ext cx="792087" cy="895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BEF6E6-A027-7642-9F1A-E44A3389B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361459"/>
          </a:xfrm>
        </p:spPr>
        <p:txBody>
          <a:bodyPr/>
          <a:lstStyle/>
          <a:p>
            <a:pPr marL="0" indent="0" algn="ctr">
              <a:buNone/>
            </a:pPr>
            <a:endParaRPr lang="nl-BE" sz="18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Bodymap:</a:t>
            </a:r>
          </a:p>
          <a:p>
            <a:pPr marL="0" indent="0" algn="ctr">
              <a:buNone/>
            </a:pPr>
            <a:r>
              <a:rPr lang="nl-NL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Binnen bodymap worden veel tips aangereikt om kinderen te stimuleren in hun neurologische en motorische ontwikkeling. (2 </a:t>
            </a:r>
            <a:r>
              <a:rPr lang="nl-NL" sz="1400" dirty="0" err="1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bodymaptrainers</a:t>
            </a:r>
            <a:r>
              <a:rPr lang="nl-NL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)</a:t>
            </a:r>
          </a:p>
          <a:p>
            <a:pPr marL="0" indent="0" algn="ctr">
              <a:buNone/>
            </a:pPr>
            <a:endParaRPr lang="nl-NL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NL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NL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NL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NL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NL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NL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NL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NL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BE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hlinkClick r:id="rId3"/>
            </a:endParaRPr>
          </a:p>
          <a:p>
            <a:pPr marL="0" indent="0" algn="ctr">
              <a:buNone/>
            </a:pP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hlinkClick r:id="rId3"/>
              </a:rPr>
              <a:t>https://www.youtube.com/watch?v=5Is1QgDcEFo</a:t>
            </a:r>
            <a:endParaRPr lang="nl-BE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endParaRPr lang="nl-BE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4" name="De Stadsmus is een BODYMAP schoo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779100" y="2358008"/>
            <a:ext cx="1606488" cy="2141984"/>
          </a:xfrm>
          <a:prstGeom prst="rect">
            <a:avLst/>
          </a:prstGeom>
        </p:spPr>
      </p:pic>
      <p:pic>
        <p:nvPicPr>
          <p:cNvPr id="13314" name="Picture 2" descr="Bodymap Opleidingscentrum - Bodyma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2224" y="5296607"/>
            <a:ext cx="2160240" cy="901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36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D7A784-26C0-1E42-8784-B3178938F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/>
          <a:lstStyle/>
          <a:p>
            <a:pPr algn="ctr"/>
            <a:endParaRPr lang="nl-BE" sz="2800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Zorg</a:t>
            </a:r>
          </a:p>
          <a:p>
            <a:pPr algn="ctr">
              <a:buNone/>
            </a:pPr>
            <a:endParaRPr lang="nl-BE" sz="2800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nl-BE" sz="2800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nl-BE" sz="2800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marL="0" lvl="0" indent="0" algn="ctr">
              <a:buNone/>
            </a:pP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= Onderwijs op maat : </a:t>
            </a:r>
          </a:p>
          <a:p>
            <a:pPr lvl="0" algn="ctr"/>
            <a:r>
              <a:rPr lang="nl-BE" sz="2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preventie, remediëring en differentiatie: zeer uitgebreid en reeds in de basiszorg ( = standaard aanwezig)</a:t>
            </a:r>
            <a:endParaRPr lang="nl-NL" sz="20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nl-NL" sz="2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Gediplomeerde kindercoaches</a:t>
            </a:r>
            <a:endParaRPr lang="nl-BE" sz="20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nl-BE" sz="2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Uitgewerkte zorgstructuur met zorgteam en CLB</a:t>
            </a:r>
          </a:p>
          <a:p>
            <a:pPr lvl="0" algn="ctr"/>
            <a:endParaRPr lang="nl-BE" sz="20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nl-BE" sz="1600" u="sng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2292" name="Picture 4" descr="Zorg op scho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84784"/>
            <a:ext cx="1944216" cy="1539974"/>
          </a:xfrm>
          <a:prstGeom prst="rect">
            <a:avLst/>
          </a:prstGeom>
          <a:noFill/>
        </p:spPr>
      </p:pic>
      <p:pic>
        <p:nvPicPr>
          <p:cNvPr id="5" name="Picture 2" descr="CLB van het GO!">
            <a:extLst>
              <a:ext uri="{FF2B5EF4-FFF2-40B4-BE49-F238E27FC236}">
                <a16:creationId xmlns:a16="http://schemas.microsoft.com/office/drawing/2014/main" id="{71897647-F65D-234C-BF91-BE1CB06C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63888" y="5171018"/>
            <a:ext cx="1872208" cy="597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0685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442B8D-2B95-D244-91C1-250761302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9AB060-4384-FF4B-98E2-17C9DB969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nl-BE" sz="4800" u="sng" dirty="0">
                <a:solidFill>
                  <a:srgbClr val="CC0066"/>
                </a:solidFill>
                <a:latin typeface="Century Gothic" pitchFamily="34" charset="0"/>
              </a:rPr>
              <a:t>Ict</a:t>
            </a:r>
          </a:p>
          <a:p>
            <a:pPr algn="ctr">
              <a:buNone/>
            </a:pPr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Geïntegreerde werking van ICT: gebruik van computer en internet in alle klassen, smartboard,beamer,ipad, laptop…</a:t>
            </a:r>
          </a:p>
          <a:p>
            <a:pPr algn="ctr">
              <a:buNone/>
            </a:pPr>
            <a:endParaRPr lang="nl-BE" u="sng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4" name="Picture 2" descr="Ict Clipart - Png Download - Full Size Clipart (#3379131) - PinClipart">
            <a:extLst>
              <a:ext uri="{FF2B5EF4-FFF2-40B4-BE49-F238E27FC236}">
                <a16:creationId xmlns:a16="http://schemas.microsoft.com/office/drawing/2014/main" id="{150B0CB9-A9F5-5140-967D-324BA407B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221088"/>
            <a:ext cx="2404247" cy="1590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148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9BD730-81ED-4BF6-BF2B-F0E0B662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61565A-652A-400E-B42A-D5AD4FC58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sz="4800" dirty="0">
                <a:solidFill>
                  <a:srgbClr val="CC0066"/>
                </a:solidFill>
                <a:latin typeface="Century Gothic"/>
              </a:rPr>
              <a:t>              </a:t>
            </a: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Schooluren</a:t>
            </a:r>
            <a:endParaRPr lang="nl-BE" sz="4800" u="sng" dirty="0">
              <a:solidFill>
                <a:srgbClr val="CC0066"/>
              </a:solidFill>
              <a:latin typeface="Century Gothic"/>
            </a:endParaRPr>
          </a:p>
          <a:p>
            <a:r>
              <a:rPr lang="nl-BE" dirty="0"/>
              <a:t>8.35-11.15</a:t>
            </a:r>
          </a:p>
          <a:p>
            <a:r>
              <a:rPr lang="nl-BE" dirty="0"/>
              <a:t>13.00-15.10</a:t>
            </a:r>
          </a:p>
          <a:p>
            <a:r>
              <a:rPr lang="nl-BE" dirty="0"/>
              <a:t>Woensdag tot 12.15</a:t>
            </a:r>
          </a:p>
          <a:p>
            <a:endParaRPr lang="nl-BE" dirty="0"/>
          </a:p>
          <a:p>
            <a:r>
              <a:rPr lang="nl-BE" dirty="0"/>
              <a:t>Opvang vanaf 7u30 tot 18uur</a:t>
            </a:r>
          </a:p>
        </p:txBody>
      </p:sp>
    </p:spTree>
    <p:extLst>
      <p:ext uri="{BB962C8B-B14F-4D97-AF65-F5344CB8AC3E}">
        <p14:creationId xmlns:p14="http://schemas.microsoft.com/office/powerpoint/2010/main" val="3847403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</a:b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Maaltijden</a:t>
            </a:r>
            <a:br>
              <a:rPr lang="nl-BE" u="sng" dirty="0">
                <a:solidFill>
                  <a:srgbClr val="CC0066"/>
                </a:solidFill>
                <a:latin typeface="Century Gothic" pitchFamily="34" charset="0"/>
              </a:rPr>
            </a:br>
            <a:endParaRPr lang="nl-BE" dirty="0"/>
          </a:p>
        </p:txBody>
      </p:sp>
      <p:pic>
        <p:nvPicPr>
          <p:cNvPr id="1026" name="Picture 2" descr="https://tse1.mm.bing.net/th?id=OIP.IRdnATTUEFCBg8ES-BXhjQHaHa&amp;pid=Api&amp;P=0&amp;w=300&amp;h=30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337" y="2564904"/>
            <a:ext cx="996702" cy="99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4.mm.bing.net/th?id=OIP.HE89W44jGftSwnY4WqWA5gHaHa&amp;pid=Api&amp;P=0&amp;w=300&amp;h=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1320081" cy="13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tse2.mm.bing.net/th?id=OIP.L5aeTmNlKN6Ab1UwS50GjAAAAA&amp;pid=Api&amp;P=0&amp;w=185&amp;h=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998" y="1366150"/>
            <a:ext cx="960041" cy="84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3419872" y="141763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Lunchpakket meebrengen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203848" y="3063255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Lunchpakket en soep ( € 0,68 )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275856" y="4293096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Warme maaltijd € 3,27 -€ 3,74</a:t>
            </a:r>
          </a:p>
          <a:p>
            <a:r>
              <a:rPr lang="nl-BE" dirty="0"/>
              <a:t>Soep – maaltijd – dessert</a:t>
            </a:r>
          </a:p>
          <a:p>
            <a:endParaRPr lang="nl-BE" dirty="0">
              <a:hlinkClick r:id="rId5"/>
            </a:endParaRPr>
          </a:p>
          <a:p>
            <a:r>
              <a:rPr lang="nl-BE" dirty="0">
                <a:hlinkClick r:id="rId5"/>
              </a:rPr>
              <a:t>https://agapebrussel.be/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63201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Procedure broers &amp; zussen en kinderen van personeel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8BB7A8-08EA-774D-A738-A0691282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lvl="0" algn="ctr">
              <a:buNone/>
            </a:pPr>
            <a:endParaRPr lang="nl-BE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>
              <a:buNone/>
            </a:pPr>
            <a:endParaRPr lang="nl-BE" dirty="0"/>
          </a:p>
          <a:p>
            <a:pPr algn="ctr">
              <a:buNone/>
            </a:pP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Frans</a:t>
            </a:r>
          </a:p>
          <a:p>
            <a:pPr lvl="0" algn="ctr">
              <a:buNone/>
            </a:pP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Aangepast aanbod Frans vanaf L1</a:t>
            </a:r>
          </a:p>
          <a:p>
            <a:pPr algn="ctr">
              <a:buNone/>
            </a:pPr>
            <a:endParaRPr lang="nl-BE" sz="2800" u="sng" dirty="0">
              <a:solidFill>
                <a:srgbClr val="CC0066"/>
              </a:solidFill>
              <a:latin typeface="Century Gothic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080556"/>
            <a:ext cx="2664296" cy="150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oelichting met afgeronde rechthoek 5"/>
          <p:cNvSpPr/>
          <p:nvPr/>
        </p:nvSpPr>
        <p:spPr>
          <a:xfrm>
            <a:off x="6012160" y="4581128"/>
            <a:ext cx="1440160" cy="432048"/>
          </a:xfrm>
          <a:prstGeom prst="wedgeRoundRectCallout">
            <a:avLst>
              <a:gd name="adj1" fmla="val 2511"/>
              <a:gd name="adj2" fmla="val -139070"/>
              <a:gd name="adj3" fmla="val 16667"/>
            </a:avLst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25000"/>
                  </a:schemeClr>
                </a:solidFill>
              </a:rPr>
              <a:t>BONJOUR</a:t>
            </a:r>
          </a:p>
        </p:txBody>
      </p:sp>
      <p:sp>
        <p:nvSpPr>
          <p:cNvPr id="7" name="Toelichting met afgeronde rechthoek 6"/>
          <p:cNvSpPr/>
          <p:nvPr/>
        </p:nvSpPr>
        <p:spPr>
          <a:xfrm>
            <a:off x="3059832" y="4653136"/>
            <a:ext cx="720080" cy="360040"/>
          </a:xfrm>
          <a:prstGeom prst="wedgeRoundRectCallout">
            <a:avLst>
              <a:gd name="adj1" fmla="val 52096"/>
              <a:gd name="adj2" fmla="val -202863"/>
              <a:gd name="adj3" fmla="val 16667"/>
            </a:avLst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accent1">
                    <a:lumMod val="25000"/>
                  </a:schemeClr>
                </a:solidFill>
              </a:rPr>
              <a:t>OUI</a:t>
            </a:r>
          </a:p>
        </p:txBody>
      </p:sp>
    </p:spTree>
    <p:extLst>
      <p:ext uri="{BB962C8B-B14F-4D97-AF65-F5344CB8AC3E}">
        <p14:creationId xmlns:p14="http://schemas.microsoft.com/office/powerpoint/2010/main" val="1688172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nl-BE" sz="1800" u="sng" dirty="0">
                <a:solidFill>
                  <a:srgbClr val="CC0066"/>
                </a:solidFill>
                <a:latin typeface="Century Gothic" pitchFamily="34" charset="0"/>
              </a:rPr>
              <a:t>Opvang</a:t>
            </a:r>
          </a:p>
          <a:p>
            <a:pPr lvl="0" algn="ctr">
              <a:buNone/>
            </a:pP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Opvang van 7u30 tot 18 uur in alle vestigingen </a:t>
            </a:r>
          </a:p>
          <a:p>
            <a:pPr lvl="0" algn="ctr">
              <a:buNone/>
            </a:pP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Spelen en leuke activiteiten</a:t>
            </a:r>
          </a:p>
          <a:p>
            <a:pPr lvl="0" algn="ctr">
              <a:buNone/>
            </a:pP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Samenwerking met breden school voor naschoolse activiteiten</a:t>
            </a:r>
          </a:p>
          <a:p>
            <a:pPr lvl="0" algn="ctr">
              <a:buNone/>
            </a:pP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( crea- koken- sport-dans-taalspelletjes-voorlezen- muziekschool ( vanaf L1)</a:t>
            </a:r>
          </a:p>
          <a:p>
            <a:pPr lvl="0" algn="ctr">
              <a:buNone/>
            </a:pP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Prijs : €1,65 ochtend – € 0,40middag -€0,85/begonnen 30min (25% korting voor 2</a:t>
            </a:r>
            <a:r>
              <a:rPr lang="nl-BE" sz="1600" baseline="30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de</a:t>
            </a: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kinde in het gezin – 50% vanaf 3</a:t>
            </a:r>
            <a:r>
              <a:rPr lang="nl-BE" sz="1600" baseline="30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de</a:t>
            </a: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kind in het gezin )</a:t>
            </a: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8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573016"/>
            <a:ext cx="2378998" cy="152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01313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78BB7A8-08EA-774D-A738-A0691282F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nl-BE" sz="2800" u="sng" dirty="0" err="1">
                <a:solidFill>
                  <a:srgbClr val="CC0066"/>
                </a:solidFill>
                <a:latin typeface="Century Gothic" pitchFamily="34" charset="0"/>
              </a:rPr>
              <a:t>Lvb</a:t>
            </a:r>
            <a:b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</a:b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Keuze tussen verschillende godsdiensten en zedenleer</a:t>
            </a:r>
          </a:p>
          <a:p>
            <a:pPr lvl="0" algn="ctr">
              <a:buNone/>
            </a:pPr>
            <a:endParaRPr lang="nl-BE" sz="1800" u="sng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800" u="sng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800" u="sng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800" u="sng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800" u="sng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GWP / uitstappen</a:t>
            </a:r>
          </a:p>
          <a:p>
            <a:pPr lvl="0" algn="ctr">
              <a:buNone/>
            </a:pP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Culturele en pedagogische uitstappen voor alle klassen (maximumfactuur = 1 bedrag per jaar))</a:t>
            </a:r>
            <a:b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</a:b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Tweejaarlijkse meerdaagse uitstap</a:t>
            </a:r>
          </a:p>
          <a:p>
            <a:pPr algn="ctr">
              <a:buNone/>
            </a:pPr>
            <a:endParaRPr lang="nl-BE" sz="2800" dirty="0"/>
          </a:p>
          <a:p>
            <a:pPr lvl="0" algn="ctr">
              <a:buNone/>
            </a:pPr>
            <a:endParaRPr lang="nl-BE" sz="2800" u="sng" dirty="0">
              <a:solidFill>
                <a:srgbClr val="CC0066"/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2800" u="sng" dirty="0">
              <a:solidFill>
                <a:srgbClr val="CC0066"/>
              </a:solidFill>
              <a:latin typeface="Century Gothic" pitchFamily="34" charset="0"/>
            </a:endParaRPr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  <a:p>
            <a:pPr>
              <a:buNone/>
            </a:pPr>
            <a:endParaRPr lang="nl-BE" dirty="0"/>
          </a:p>
        </p:txBody>
      </p:sp>
      <p:pic>
        <p:nvPicPr>
          <p:cNvPr id="54276" name="Picture 4" descr="Allemaal dialoogscholen!? - Thomas - Godsdienstonderwijs.b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79912" y="1556791"/>
            <a:ext cx="1728192" cy="1555373"/>
          </a:xfrm>
          <a:prstGeom prst="rect">
            <a:avLst/>
          </a:prstGeom>
          <a:noFill/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37112"/>
            <a:ext cx="2808312" cy="135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581128"/>
            <a:ext cx="965791" cy="124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lvl="0" algn="ctr">
              <a:buNone/>
            </a:pP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Sporten op school en zwemmen</a:t>
            </a:r>
            <a:b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</a:b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Zwemmen vanaf het1</a:t>
            </a:r>
            <a:r>
              <a:rPr lang="nl-BE" sz="1600" baseline="30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ste</a:t>
            </a: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leerjaar</a:t>
            </a:r>
          </a:p>
          <a:p>
            <a:pPr lvl="0">
              <a:buNone/>
            </a:pPr>
            <a:endParaRPr lang="nl-BE" sz="1600" dirty="0"/>
          </a:p>
          <a:p>
            <a:pPr lvl="0">
              <a:buNone/>
            </a:pPr>
            <a:endParaRPr lang="nl-BE" sz="1600" dirty="0"/>
          </a:p>
          <a:p>
            <a:pPr lvl="0">
              <a:buNone/>
            </a:pPr>
            <a:endParaRPr lang="nl-BE" sz="1600" dirty="0"/>
          </a:p>
          <a:p>
            <a:pPr lvl="0">
              <a:buNone/>
            </a:pPr>
            <a:endParaRPr lang="nl-BE" sz="1600" dirty="0"/>
          </a:p>
          <a:p>
            <a:pPr lvl="0">
              <a:buNone/>
            </a:pPr>
            <a:endParaRPr lang="nl-BE" sz="1600" dirty="0"/>
          </a:p>
          <a:p>
            <a:pPr lvl="0" algn="ctr">
              <a:buNone/>
            </a:pP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Integratie 3</a:t>
            </a:r>
            <a:r>
              <a:rPr lang="nl-BE" sz="2800" u="sng" baseline="30000" dirty="0">
                <a:solidFill>
                  <a:srgbClr val="CC0066"/>
                </a:solidFill>
                <a:latin typeface="Century Gothic" pitchFamily="34" charset="0"/>
              </a:rPr>
              <a:t>de</a:t>
            </a: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 kleuterklas/eerste leerjaar</a:t>
            </a:r>
          </a:p>
          <a:p>
            <a:pPr lvl="0"/>
            <a:endParaRPr lang="nl-BE" sz="1600" dirty="0"/>
          </a:p>
          <a:p>
            <a:pPr lvl="0"/>
            <a:endParaRPr lang="nl-BE" sz="1600" dirty="0"/>
          </a:p>
          <a:p>
            <a:pPr lvl="0"/>
            <a:endParaRPr lang="nl-BE" sz="1600" dirty="0"/>
          </a:p>
          <a:p>
            <a:pPr lvl="0"/>
            <a:endParaRPr lang="nl-BE" sz="1600" dirty="0"/>
          </a:p>
          <a:p>
            <a:pPr lvl="0"/>
            <a:endParaRPr lang="nl-BE" sz="1600" dirty="0"/>
          </a:p>
          <a:p>
            <a:pPr lvl="0"/>
            <a:endParaRPr lang="nl-BE" sz="1600" dirty="0"/>
          </a:p>
          <a:p>
            <a:pPr lvl="0"/>
            <a:endParaRPr lang="nl-BE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72816"/>
            <a:ext cx="720080" cy="114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00808"/>
            <a:ext cx="860195" cy="105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628800"/>
            <a:ext cx="1847090" cy="900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1C | 1ste leerjaar"/>
          <p:cNvPicPr>
            <a:picLocks noChangeAspect="1" noChangeArrowheads="1"/>
          </p:cNvPicPr>
          <p:nvPr/>
        </p:nvPicPr>
        <p:blipFill>
          <a:blip r:embed="rId5" cstate="print"/>
          <a:srcRect l="4126" t="11223" r="22353" b="9153"/>
          <a:stretch>
            <a:fillRect/>
          </a:stretch>
        </p:blipFill>
        <p:spPr bwMode="auto">
          <a:xfrm>
            <a:off x="2699792" y="3933056"/>
            <a:ext cx="4248472" cy="1223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683568" y="908720"/>
            <a:ext cx="79928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nl-BE" sz="3200" u="sng" dirty="0">
                <a:solidFill>
                  <a:srgbClr val="CC0066"/>
                </a:solidFill>
                <a:latin typeface="Century Gothic" pitchFamily="34" charset="0"/>
              </a:rPr>
              <a:t>Bib</a:t>
            </a:r>
          </a:p>
          <a:p>
            <a:pPr lvl="0" algn="ctr">
              <a:buNone/>
            </a:pP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Bibliotheekbezoeken vanaf de peuterklas</a:t>
            </a: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Brede school</a:t>
            </a:r>
          </a:p>
          <a:p>
            <a:pPr lvl="0" algn="ctr">
              <a:buNone/>
            </a:pP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Samenwerking brede school </a:t>
            </a:r>
            <a:r>
              <a:rPr lang="nl-BE" sz="1600" dirty="0" err="1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Oudergem</a:t>
            </a: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tijdens de uren(boekenbox, projecten,…. naar ook in naschoolse werking ( dans, yoga, voorlezen,…)</a:t>
            </a: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>
              <a:buNone/>
            </a:pP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9218" name="Picture 2" descr="bib logo | Bibliotheek Pepin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44824"/>
            <a:ext cx="1195194" cy="1186856"/>
          </a:xfrm>
          <a:prstGeom prst="rect">
            <a:avLst/>
          </a:prstGeom>
          <a:noFill/>
        </p:spPr>
      </p:pic>
      <p:pic>
        <p:nvPicPr>
          <p:cNvPr id="9220" name="Picture 4" descr="Brede School Oudergem - Brede School Ouderg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09120"/>
            <a:ext cx="2857500" cy="1095376"/>
          </a:xfrm>
          <a:prstGeom prst="rect">
            <a:avLst/>
          </a:prstGeom>
          <a:noFill/>
        </p:spPr>
      </p:pic>
      <p:pic>
        <p:nvPicPr>
          <p:cNvPr id="9222" name="Picture 6" descr="Filmticket GC Den Dam | UiT in Bruss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509120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755576" y="908720"/>
            <a:ext cx="7776864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Eigen speelplaats voor kleuter en lager</a:t>
            </a:r>
          </a:p>
          <a:p>
            <a:pPr lvl="0" algn="ctr"/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Familiale sfeer</a:t>
            </a:r>
          </a:p>
          <a:p>
            <a:pPr lvl="0" algn="ctr"/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Vestigingsoverkoepelend schoolfeest</a:t>
            </a:r>
          </a:p>
          <a:p>
            <a:pPr lvl="0" algn="ctr"/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Uitgesproken taalbeleid</a:t>
            </a:r>
          </a:p>
          <a:p>
            <a:pPr lvl="0" algn="ctr"/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Open klas momenten en activiteiten voor ouders in alle vestigingen en infoavonden ( bodymap-zelfredzaamheid-1</a:t>
            </a:r>
            <a:r>
              <a:rPr lang="nl-BE" sz="1600" baseline="30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ste</a:t>
            </a:r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leerjaar-…) </a:t>
            </a:r>
            <a:endParaRPr lang="nl-NL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endParaRPr lang="nl-NL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nl-BE" sz="16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…</a:t>
            </a:r>
            <a:endParaRPr lang="nl-BE" sz="1600" dirty="0"/>
          </a:p>
          <a:p>
            <a:pPr marL="0" lvl="0" indent="0">
              <a:buNone/>
            </a:pPr>
            <a:endParaRPr lang="nl-BE" sz="1600" dirty="0"/>
          </a:p>
          <a:p>
            <a:r>
              <a:rPr lang="nl-BE" sz="1600" dirty="0"/>
              <a:t> </a:t>
            </a:r>
          </a:p>
          <a:p>
            <a:pPr>
              <a:buFont typeface="Arial" charset="0"/>
              <a:buChar char="•"/>
            </a:pPr>
            <a:endParaRPr lang="nl-BE" sz="1600" dirty="0"/>
          </a:p>
          <a:p>
            <a:pPr>
              <a:buFont typeface="Arial" charset="0"/>
              <a:buChar char="•"/>
            </a:pPr>
            <a:endParaRPr lang="nl-BE" sz="1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E03AF-3739-4A70-A006-98E78FDB7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u="sng" dirty="0">
                <a:solidFill>
                  <a:srgbClr val="CC0066"/>
                </a:solidFill>
                <a:latin typeface="Century Gothic" pitchFamily="34" charset="0"/>
              </a:rPr>
              <a:t>peuterbeleid</a:t>
            </a:r>
            <a:endParaRPr lang="nl-BE" sz="28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DAC113-1EB7-4168-AE5D-F7C43BAEE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endParaRPr lang="nl-BE" sz="20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endParaRPr lang="nl-BE" sz="20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lvl="0" algn="ctr"/>
            <a:r>
              <a:rPr lang="nl-BE" sz="2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Wenmomenten</a:t>
            </a:r>
          </a:p>
          <a:p>
            <a:pPr lvl="0" algn="ctr"/>
            <a:r>
              <a:rPr lang="nl-BE" sz="2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Samenwerking KDV’s ( voorlezen, spelen in de kleuterklas)</a:t>
            </a:r>
          </a:p>
          <a:p>
            <a:pPr lvl="0" algn="ctr"/>
            <a:r>
              <a:rPr lang="nl-BE" sz="2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Slaapuurtje</a:t>
            </a:r>
          </a:p>
          <a:p>
            <a:pPr lvl="0" algn="ctr"/>
            <a:r>
              <a:rPr lang="nl-BE" sz="2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Volledige tekst op de website</a:t>
            </a:r>
          </a:p>
          <a:p>
            <a:pPr lvl="0" algn="ctr"/>
            <a:endParaRPr lang="nl-BE" sz="20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endParaRPr lang="nl-BE" sz="2000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753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nl-BE" sz="3200" dirty="0">
                <a:solidFill>
                  <a:srgbClr val="CC0066"/>
                </a:solidFill>
                <a:latin typeface="Century Gothic" pitchFamily="34" charset="0"/>
              </a:rPr>
              <a:t>De school bezoeken…</a:t>
            </a:r>
            <a:br>
              <a:rPr lang="nl-BE" dirty="0"/>
            </a:br>
            <a:r>
              <a:rPr lang="nl-BE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marL="0" indent="0" algn="ctr">
              <a:buNone/>
            </a:pPr>
            <a:br>
              <a:rPr lang="nl-BE" dirty="0"/>
            </a:br>
            <a:r>
              <a:rPr lang="nl-BE" sz="20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Je kan al even proeven en meewandelen in onze drie vestigingen.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58817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1B740-561F-9941-8F53-6882F198AB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rgbClr val="CC0066"/>
                </a:solidFill>
                <a:latin typeface="Century Gothic" pitchFamily="34" charset="0"/>
              </a:rPr>
              <a:t>DE BROUCKERE</a:t>
            </a:r>
            <a:r>
              <a:rPr lang="nl-BE" sz="2000" dirty="0">
                <a:solidFill>
                  <a:srgbClr val="CC0066"/>
                </a:solidFill>
                <a:latin typeface="Century Gothic" pitchFamily="34" charset="0"/>
              </a:rPr>
              <a:t>( kleuter en lagere school )</a:t>
            </a:r>
            <a:br>
              <a:rPr lang="nl-BE" sz="2000" dirty="0">
                <a:solidFill>
                  <a:srgbClr val="CC0066"/>
                </a:solidFill>
                <a:latin typeface="Century Gothic" pitchFamily="34" charset="0"/>
              </a:rPr>
            </a:br>
            <a:br>
              <a:rPr lang="nl-BE" sz="2000" dirty="0">
                <a:solidFill>
                  <a:srgbClr val="CC0066"/>
                </a:solidFill>
                <a:latin typeface="Century Gothic" pitchFamily="34" charset="0"/>
              </a:rPr>
            </a:br>
            <a:br>
              <a:rPr lang="nl-BE" sz="2000" dirty="0">
                <a:solidFill>
                  <a:srgbClr val="CC0066"/>
                </a:solidFill>
                <a:latin typeface="Century Gothic" pitchFamily="34" charset="0"/>
              </a:rPr>
            </a:br>
            <a:endParaRPr lang="nl-BE" sz="2800" dirty="0">
              <a:solidFill>
                <a:srgbClr val="CC0066"/>
              </a:solidFill>
              <a:latin typeface="Century Gothic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2000" u="sng" dirty="0">
                <a:hlinkClick r:id="rId2"/>
              </a:rPr>
              <a:t>Kleuter : </a:t>
            </a:r>
          </a:p>
          <a:p>
            <a:r>
              <a:rPr lang="nl-BE" sz="2000" u="sng" dirty="0">
                <a:hlinkClick r:id="rId2"/>
              </a:rPr>
              <a:t>https://youtu.be/YBgl3dhbBpA</a:t>
            </a:r>
            <a:endParaRPr lang="nl-BE" sz="2000" u="sng" dirty="0"/>
          </a:p>
          <a:p>
            <a:r>
              <a:rPr lang="nl-BE" sz="2000" u="sng" dirty="0">
                <a:solidFill>
                  <a:schemeClr val="accent1">
                    <a:lumMod val="50000"/>
                  </a:schemeClr>
                </a:solidFill>
              </a:rPr>
              <a:t>Lager</a:t>
            </a:r>
          </a:p>
          <a:p>
            <a:r>
              <a:rPr lang="nl-BE" sz="2000" u="sng" dirty="0">
                <a:hlinkClick r:id="rId3"/>
              </a:rPr>
              <a:t>https://youtu.be/UJOUtd0ovAU</a:t>
            </a:r>
            <a:endParaRPr lang="nl-BE" sz="2000" dirty="0"/>
          </a:p>
        </p:txBody>
      </p:sp>
    </p:spTree>
    <p:extLst>
      <p:ext uri="{BB962C8B-B14F-4D97-AF65-F5344CB8AC3E}">
        <p14:creationId xmlns:p14="http://schemas.microsoft.com/office/powerpoint/2010/main" val="24580965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1F4B1-439E-1A45-BE2F-D16527886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nl-BE" dirty="0">
                <a:solidFill>
                  <a:srgbClr val="CC0066"/>
                </a:solidFill>
                <a:latin typeface="Century Gothic" pitchFamily="34" charset="0"/>
              </a:rPr>
              <a:t>TRANSVAAL </a:t>
            </a:r>
            <a:r>
              <a:rPr lang="nl-BE" sz="2000" dirty="0">
                <a:solidFill>
                  <a:srgbClr val="CC0066"/>
                </a:solidFill>
                <a:latin typeface="Century Gothic" pitchFamily="34" charset="0"/>
              </a:rPr>
              <a:t>(kleuters)</a:t>
            </a:r>
          </a:p>
        </p:txBody>
      </p:sp>
      <p:sp>
        <p:nvSpPr>
          <p:cNvPr id="3" name="Rechthoek 2"/>
          <p:cNvSpPr/>
          <p:nvPr/>
        </p:nvSpPr>
        <p:spPr>
          <a:xfrm>
            <a:off x="2973838" y="3244334"/>
            <a:ext cx="3196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https://youtu.be/K6RAwhJApNk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375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584176"/>
          </a:xfrm>
        </p:spPr>
        <p:txBody>
          <a:bodyPr/>
          <a:lstStyle/>
          <a:p>
            <a:br>
              <a:rPr lang="nl-BE" dirty="0"/>
            </a:br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Aanmelden en daarna inschrijven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Van 8/1/24-19/1/24</a:t>
            </a:r>
            <a:endParaRPr lang="nl-BE" sz="2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Aanmelden via mail of smartschool </a:t>
            </a:r>
          </a:p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Indien plaats : inschrijven</a:t>
            </a:r>
          </a:p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Geen plaats ( ander dan °2022 ) : wachtlijst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6DA0B0-D63C-1346-BAD5-EB0DF3E3F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rgbClr val="CC0066"/>
                </a:solidFill>
                <a:latin typeface="Century Gothic" pitchFamily="34" charset="0"/>
              </a:rPr>
              <a:t>INVALIDENLAAN </a:t>
            </a:r>
            <a:r>
              <a:rPr lang="nl-BE" sz="2000" dirty="0">
                <a:solidFill>
                  <a:srgbClr val="CC0066"/>
                </a:solidFill>
                <a:latin typeface="Century Gothic" pitchFamily="34" charset="0"/>
              </a:rPr>
              <a:t>(kleuters)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sz="2400" u="sng" dirty="0">
                <a:hlinkClick r:id="rId2"/>
              </a:rPr>
              <a:t>https://youtu.be/8CuQ0mxIV-c</a:t>
            </a:r>
            <a:r>
              <a:rPr lang="nl-BE" dirty="0"/>
              <a:t>    </a:t>
            </a:r>
          </a:p>
        </p:txBody>
      </p:sp>
    </p:spTree>
    <p:extLst>
      <p:ext uri="{BB962C8B-B14F-4D97-AF65-F5344CB8AC3E}">
        <p14:creationId xmlns:p14="http://schemas.microsoft.com/office/powerpoint/2010/main" val="3596633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br>
              <a:rPr lang="nl-BE" sz="3600" dirty="0">
                <a:latin typeface="Century Gothic" pitchFamily="34" charset="0"/>
              </a:rPr>
            </a:br>
            <a:r>
              <a:rPr lang="nl-BE" sz="3600" dirty="0">
                <a:solidFill>
                  <a:srgbClr val="CC0066"/>
                </a:solidFill>
                <a:latin typeface="Century Gothic"/>
              </a:rPr>
              <a:t>Schoolbezoeken</a:t>
            </a:r>
            <a:br>
              <a:rPr lang="nl-BE" sz="3600" dirty="0">
                <a:latin typeface="Century Gothic" pitchFamily="34" charset="0"/>
              </a:rPr>
            </a:br>
            <a:br>
              <a:rPr lang="nl-BE" sz="3600" dirty="0">
                <a:latin typeface="Century Gothic" pitchFamily="34" charset="0"/>
              </a:rPr>
            </a:br>
            <a:r>
              <a:rPr lang="nl-BE" sz="3600" dirty="0">
                <a:solidFill>
                  <a:srgbClr val="CC0066"/>
                </a:solidFill>
                <a:latin typeface="Century Gothic"/>
              </a:rPr>
              <a:t>woensdag 24/1 : de brouckère</a:t>
            </a:r>
            <a:br>
              <a:rPr lang="nl-BE" sz="3600" dirty="0">
                <a:latin typeface="Century Gothic" pitchFamily="34" charset="0"/>
              </a:rPr>
            </a:br>
            <a:r>
              <a:rPr lang="nl-BE" sz="3600" dirty="0">
                <a:solidFill>
                  <a:srgbClr val="CC0066"/>
                </a:solidFill>
                <a:latin typeface="Century Gothic"/>
              </a:rPr>
              <a:t>woensdag 31/1 : transvaal</a:t>
            </a:r>
            <a:br>
              <a:rPr lang="nl-BE" sz="3600" dirty="0">
                <a:latin typeface="Century Gothic" pitchFamily="34" charset="0"/>
              </a:rPr>
            </a:br>
            <a:r>
              <a:rPr lang="nl-BE" sz="3600" dirty="0">
                <a:solidFill>
                  <a:srgbClr val="CC0066"/>
                </a:solidFill>
                <a:latin typeface="Century Gothic"/>
              </a:rPr>
              <a:t>woensdag 7/2 : invalidenlaan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3212976"/>
            <a:ext cx="8229600" cy="4813995"/>
          </a:xfrm>
        </p:spPr>
        <p:txBody>
          <a:bodyPr/>
          <a:lstStyle/>
          <a:p>
            <a:pPr algn="ctr">
              <a:buNone/>
            </a:pPr>
            <a:endParaRPr lang="nl-BE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Er zijn 2 rondleidingen </a:t>
            </a:r>
          </a:p>
          <a:p>
            <a:pPr algn="ctr">
              <a:buFontTx/>
              <a:buChar char="-"/>
            </a:pP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9 uur</a:t>
            </a:r>
          </a:p>
          <a:p>
            <a:pPr algn="ctr">
              <a:buFontTx/>
              <a:buChar char="-"/>
            </a:pP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10 uur</a:t>
            </a:r>
          </a:p>
          <a:p>
            <a:pPr algn="ctr">
              <a:buNone/>
            </a:pPr>
            <a:endParaRPr lang="nl-BE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  <a:p>
            <a:pPr algn="ctr">
              <a:buNone/>
            </a:pPr>
            <a:endParaRPr lang="nl-BE" sz="14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727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/>
          <a:lstStyle/>
          <a:p>
            <a:br>
              <a:rPr lang="nl-BE" dirty="0"/>
            </a:b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sz="4000" dirty="0">
                <a:solidFill>
                  <a:srgbClr val="CC0066"/>
                </a:solidFill>
                <a:latin typeface="Century Gothic" pitchFamily="34" charset="0"/>
              </a:rPr>
              <a:t>Website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dirty="0" err="1">
                <a:latin typeface="Century Gothic" pitchFamily="34" charset="0"/>
                <a:hlinkClick r:id="rId2"/>
              </a:rPr>
              <a:t>www.destadsmus.be</a:t>
            </a:r>
            <a:br>
              <a:rPr lang="nl-BE" dirty="0"/>
            </a:br>
            <a:endParaRPr lang="nl-BE" dirty="0"/>
          </a:p>
        </p:txBody>
      </p:sp>
      <p:pic>
        <p:nvPicPr>
          <p:cNvPr id="2056" name="Picture 8" descr="Website cursor icon stroke - Transparent PNG &amp; SVG vector fil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11960" y="2276872"/>
            <a:ext cx="1132385" cy="1132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rgbClr val="CC0066"/>
                </a:solidFill>
                <a:latin typeface="Century Gothic" pitchFamily="34" charset="0"/>
              </a:rPr>
              <a:t>Vragen?</a:t>
            </a:r>
          </a:p>
        </p:txBody>
      </p:sp>
      <p:sp>
        <p:nvSpPr>
          <p:cNvPr id="32771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>
                <a:latin typeface="Century Gothic" pitchFamily="34" charset="0"/>
                <a:hlinkClick r:id="rId2"/>
              </a:rPr>
              <a:t>directie@destadsmus.be</a:t>
            </a:r>
            <a:endParaRPr lang="nl-BE" dirty="0">
              <a:latin typeface="Century Gothic" pitchFamily="34" charset="0"/>
            </a:endParaRPr>
          </a:p>
          <a:p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Procedure alle andere kinderen.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936104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Aanmeldingsperiode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2132856"/>
            <a:ext cx="8229600" cy="3993307"/>
          </a:xfrm>
        </p:spPr>
        <p:txBody>
          <a:bodyPr/>
          <a:lstStyle/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Van 27/2 (9u) tot en met 19/03(16u)</a:t>
            </a:r>
          </a:p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/>
              </a:rPr>
              <a:t>Via</a:t>
            </a:r>
            <a:r>
              <a:rPr lang="nl-BE" sz="2400" dirty="0">
                <a:solidFill>
                  <a:srgbClr val="CC0066"/>
                </a:solidFill>
                <a:latin typeface="Century Gothic"/>
              </a:rPr>
              <a:t> </a:t>
            </a:r>
            <a:r>
              <a:rPr lang="nl-BE" sz="2400" dirty="0">
                <a:latin typeface="Century Gothic"/>
                <a:hlinkClick r:id="rId2"/>
              </a:rPr>
              <a:t>www.inschrijveninbrussel.be</a:t>
            </a:r>
            <a:endParaRPr lang="nl-BE" sz="2400" dirty="0">
              <a:latin typeface="Century Gothic"/>
            </a:endParaRPr>
          </a:p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Maakt niet uit wanneer voor de volgorde</a:t>
            </a:r>
          </a:p>
          <a:p>
            <a:r>
              <a:rPr lang="nl-BE" sz="2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Tip : wacht niet tot de laatste dag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Aanmelden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solidFill>
                  <a:srgbClr val="CC0066"/>
                </a:solidFill>
                <a:latin typeface="Century Gothic" pitchFamily="34" charset="0"/>
              </a:rPr>
              <a:t>Wat registreren?</a:t>
            </a:r>
          </a:p>
          <a:p>
            <a:pPr lvl="1"/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Naam en adres vestiging (meerder keuzes maken : de stadsmus = 3 keuzes : </a:t>
            </a:r>
            <a:r>
              <a:rPr lang="nl-BE" sz="1800" dirty="0" err="1">
                <a:solidFill>
                  <a:srgbClr val="CC0066"/>
                </a:solidFill>
                <a:latin typeface="Century Gothic" pitchFamily="34" charset="0"/>
              </a:rPr>
              <a:t>INV</a:t>
            </a:r>
            <a:r>
              <a:rPr lang="nl-BE" sz="1800" dirty="0" err="1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alidenlaan</a:t>
            </a: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nl-BE" sz="1800" dirty="0" err="1">
                <a:solidFill>
                  <a:srgbClr val="CC0066"/>
                </a:solidFill>
                <a:latin typeface="Century Gothic" pitchFamily="34" charset="0"/>
              </a:rPr>
              <a:t>TR</a:t>
            </a:r>
            <a:r>
              <a:rPr lang="nl-BE" sz="1800" dirty="0" err="1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ansvaal</a:t>
            </a: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, </a:t>
            </a:r>
            <a:r>
              <a:rPr lang="nl-BE" sz="1800" dirty="0" err="1">
                <a:solidFill>
                  <a:srgbClr val="CC0066"/>
                </a:solidFill>
                <a:latin typeface="Century Gothic" pitchFamily="34" charset="0"/>
              </a:rPr>
              <a:t>D</a:t>
            </a:r>
            <a:r>
              <a:rPr lang="nl-BE" sz="1800" dirty="0" err="1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e</a:t>
            </a:r>
            <a:r>
              <a:rPr lang="nl-BE" sz="1800" dirty="0" err="1">
                <a:solidFill>
                  <a:srgbClr val="CC0066"/>
                </a:solidFill>
                <a:latin typeface="Century Gothic" pitchFamily="34" charset="0"/>
              </a:rPr>
              <a:t>B</a:t>
            </a:r>
            <a:r>
              <a:rPr lang="nl-BE" sz="1800" dirty="0" err="1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rouckère</a:t>
            </a: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)</a:t>
            </a:r>
          </a:p>
          <a:p>
            <a:pPr lvl="1"/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Geboortejaar/leerjaar waarvoor aangemeld</a:t>
            </a:r>
          </a:p>
          <a:p>
            <a:pPr lvl="1"/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Naam kind</a:t>
            </a:r>
          </a:p>
          <a:p>
            <a:pPr lvl="1"/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Broer/zus en/of kind van personeel</a:t>
            </a:r>
          </a:p>
          <a:p>
            <a:pPr lvl="1"/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Nederlands: ja of neen (bewijs) : zie uitleg verder</a:t>
            </a:r>
          </a:p>
          <a:p>
            <a:pPr lvl="1"/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GOK of NGOK</a:t>
            </a:r>
          </a:p>
          <a:p>
            <a:pPr marL="457200" lvl="1" indent="0">
              <a:buNone/>
            </a:pPr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   </a:t>
            </a:r>
            <a:r>
              <a:rPr lang="nl-BE" sz="14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(mama geen diploma HSO, studietoelage, rondtrekkende bevolking)</a:t>
            </a:r>
          </a:p>
          <a:p>
            <a:pPr lvl="1"/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Domicilieadres</a:t>
            </a:r>
          </a:p>
          <a:p>
            <a:pPr lvl="1"/>
            <a:r>
              <a:rPr lang="nl-BE" sz="1800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Werkadres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nl-BE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</a:rPr>
              <a:t> Voorrang Nederlands</a:t>
            </a:r>
          </a:p>
        </p:txBody>
      </p:sp>
      <p:sp>
        <p:nvSpPr>
          <p:cNvPr id="4" name="Rechthoek 3"/>
          <p:cNvSpPr/>
          <p:nvPr/>
        </p:nvSpPr>
        <p:spPr>
          <a:xfrm>
            <a:off x="611560" y="1484784"/>
            <a:ext cx="8003232" cy="3898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2800" b="1" dirty="0">
              <a:solidFill>
                <a:srgbClr val="333333"/>
              </a:solidFill>
              <a:latin typeface="Lucida Sans Unicode" panose="020B0602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solidFill>
                  <a:srgbClr val="CC0066"/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Secundair onderwijs gevolgd</a:t>
            </a:r>
            <a:endParaRPr lang="nl-BE" sz="3200" dirty="0">
              <a:solidFill>
                <a:srgbClr val="CC0066"/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bewijst je kennis van het Nederlands met een van de volgende studiebewijzen: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Nederlandstalig diploma van secundair onderwijs of een daarmee gelijkwaardig Nederlandstalig studiebewijs (of een hoger diploma)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Nederlandstalig getuigschrift van het 2de leerjaar van de 3de graad van het secundair onderwijs of een daarmee gelijkwaardig Nederlandstalig studiebewijs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32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683568" y="1628800"/>
            <a:ext cx="8003232" cy="3774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Volgende Nederlandstalige studiebewijzen zijn daarmee gelijkgesteld: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Getuigschrift van hoger middelbaar onderwijs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Diploma van hoger secundair technisch onderwijs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Diploma van hoger secundair kunstonderwijs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Getuigschrift van hoger secundair onderwijs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Brevet van de hogere secundaire beroepsschool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Studieattest van het 6de leerjaar van het beroepssecundair onderwijs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nl-NL" dirty="0">
                <a:solidFill>
                  <a:schemeClr val="accent1">
                    <a:lumMod val="25000"/>
                  </a:schemeClr>
                </a:solidFill>
                <a:latin typeface="Century Gothic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Studiegetuigschrift van het 6de leerjaar van het beroepssecundair onderwijs</a:t>
            </a:r>
            <a:endParaRPr lang="nl-BE" sz="1600" dirty="0">
              <a:solidFill>
                <a:schemeClr val="accent1">
                  <a:lumMod val="25000"/>
                </a:schemeClr>
              </a:solidFill>
              <a:latin typeface="Century Gothic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8812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0A5BF516767D4BBD0CE908B62EE2A1" ma:contentTypeVersion="11" ma:contentTypeDescription="Create a new document." ma:contentTypeScope="" ma:versionID="32bea39380135066da86e8fab24921ec">
  <xsd:schema xmlns:xsd="http://www.w3.org/2001/XMLSchema" xmlns:xs="http://www.w3.org/2001/XMLSchema" xmlns:p="http://schemas.microsoft.com/office/2006/metadata/properties" xmlns:ns3="749c9e54-b764-4a0d-84fb-8af9f5430551" xmlns:ns4="b0074b20-d57e-4eaa-9cf6-5653cf7aea78" targetNamespace="http://schemas.microsoft.com/office/2006/metadata/properties" ma:root="true" ma:fieldsID="7b5c87378b10971ea5c130c5def7d75c" ns3:_="" ns4:_="">
    <xsd:import namespace="749c9e54-b764-4a0d-84fb-8af9f5430551"/>
    <xsd:import namespace="b0074b20-d57e-4eaa-9cf6-5653cf7aea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c9e54-b764-4a0d-84fb-8af9f5430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074b20-d57e-4eaa-9cf6-5653cf7aea7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1D36AC-8C5C-48F0-B734-764D5A416DF3}">
  <ds:schemaRefs>
    <ds:schemaRef ds:uri="b0074b20-d57e-4eaa-9cf6-5653cf7aea78"/>
    <ds:schemaRef ds:uri="http://purl.org/dc/terms/"/>
    <ds:schemaRef ds:uri="749c9e54-b764-4a0d-84fb-8af9f5430551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657CD9-CE83-40B7-A9E5-DA077C2561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078D34-F309-4642-B800-8932673A14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9c9e54-b764-4a0d-84fb-8af9f5430551"/>
    <ds:schemaRef ds:uri="b0074b20-d57e-4eaa-9cf6-5653cf7aea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1405</Words>
  <Application>Microsoft Macintosh PowerPoint</Application>
  <PresentationFormat>Diavoorstelling (4:3)</PresentationFormat>
  <Paragraphs>347</Paragraphs>
  <Slides>43</Slides>
  <Notes>5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50" baseType="lpstr">
      <vt:lpstr>Arial</vt:lpstr>
      <vt:lpstr>Calibri</vt:lpstr>
      <vt:lpstr>Century</vt:lpstr>
      <vt:lpstr>Century Gothic</vt:lpstr>
      <vt:lpstr>Lucida Sans Unicode</vt:lpstr>
      <vt:lpstr>Symbol</vt:lpstr>
      <vt:lpstr>Standaardontwerp</vt:lpstr>
      <vt:lpstr>Inschrijvingsprocedure  2024-2025 geboortejaar 2022</vt:lpstr>
      <vt:lpstr>PowerPoint-presentatie</vt:lpstr>
      <vt:lpstr>Procedure broers &amp; zussen en kinderen van personeel</vt:lpstr>
      <vt:lpstr> Aanmelden en daarna inschrijven</vt:lpstr>
      <vt:lpstr>Procedure alle andere kinderen.</vt:lpstr>
      <vt:lpstr>Aanmeldingsperiode</vt:lpstr>
      <vt:lpstr>Aanmelden</vt:lpstr>
      <vt:lpstr> Voorrang Nederlands</vt:lpstr>
      <vt:lpstr>PowerPoint-presentatie</vt:lpstr>
      <vt:lpstr>PowerPoint-presentatie</vt:lpstr>
      <vt:lpstr>PowerPoint-presentatie</vt:lpstr>
      <vt:lpstr>Aanmeldingsperiode</vt:lpstr>
      <vt:lpstr>Inschrijvingsperiode aangemelde lln</vt:lpstr>
      <vt:lpstr>Vrije inschrijvingen</vt:lpstr>
      <vt:lpstr>Instapdata</vt:lpstr>
      <vt:lpstr>PowerPoint-presentatie</vt:lpstr>
      <vt:lpstr>Onze school</vt:lpstr>
      <vt:lpstr>Onze school</vt:lpstr>
      <vt:lpstr>Pedagogisch project GO (PPGO)</vt:lpstr>
      <vt:lpstr>De Stadsmus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Maaltijden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peuterbeleid</vt:lpstr>
      <vt:lpstr>De school bezoeken…  </vt:lpstr>
      <vt:lpstr>DE BROUCKERE( kleuter en lagere school )   </vt:lpstr>
      <vt:lpstr>TRANSVAAL (kleuters)</vt:lpstr>
      <vt:lpstr>INVALIDENLAAN (kleuters)</vt:lpstr>
      <vt:lpstr> Schoolbezoeken  woensdag 24/1 : de brouckère woensdag 31/1 : transvaal woensdag 7/2 : invalidenlaan</vt:lpstr>
      <vt:lpstr>    Website   www.destadsmus.be 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ldsoo</dc:creator>
  <cp:lastModifiedBy>Emilie Breuer</cp:lastModifiedBy>
  <cp:revision>135</cp:revision>
  <dcterms:created xsi:type="dcterms:W3CDTF">2013-08-07T10:04:20Z</dcterms:created>
  <dcterms:modified xsi:type="dcterms:W3CDTF">2023-12-19T11:09:17Z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0x010100E40A5BF516767D4BBD0CE908B62EE2A1</vt:lpwstr>
  </property>
</Properties>
</file>